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4" r:id="rId7"/>
    <p:sldId id="268" r:id="rId8"/>
    <p:sldId id="270" r:id="rId9"/>
    <p:sldId id="271" r:id="rId10"/>
    <p:sldId id="272" r:id="rId11"/>
    <p:sldId id="273" r:id="rId12"/>
    <p:sldId id="274" r:id="rId13"/>
    <p:sldId id="265" r:id="rId14"/>
    <p:sldId id="266" r:id="rId15"/>
    <p:sldId id="262" r:id="rId16"/>
    <p:sldId id="261" r:id="rId17"/>
    <p:sldId id="263" r:id="rId18"/>
    <p:sldId id="267" r:id="rId19"/>
    <p:sldId id="275" r:id="rId20"/>
    <p:sldId id="276" r:id="rId21"/>
    <p:sldId id="277" r:id="rId22"/>
    <p:sldId id="278" r:id="rId23"/>
    <p:sldId id="279" r:id="rId24"/>
    <p:sldId id="280" r:id="rId25"/>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B37689FD-AA60-456C-969F-8D8112212337}">
          <p14:sldIdLst>
            <p14:sldId id="256"/>
          </p14:sldIdLst>
        </p14:section>
        <p14:section name="Untitled Section" id="{CD390159-885B-489E-9D26-245B4F01EE99}">
          <p14:sldIdLst>
            <p14:sldId id="257"/>
            <p14:sldId id="258"/>
            <p14:sldId id="259"/>
            <p14:sldId id="260"/>
            <p14:sldId id="264"/>
            <p14:sldId id="268"/>
            <p14:sldId id="270"/>
            <p14:sldId id="271"/>
            <p14:sldId id="272"/>
            <p14:sldId id="273"/>
            <p14:sldId id="274"/>
            <p14:sldId id="265"/>
            <p14:sldId id="266"/>
            <p14:sldId id="262"/>
            <p14:sldId id="261"/>
            <p14:sldId id="263"/>
            <p14:sldId id="267"/>
            <p14:sldId id="275"/>
            <p14:sldId id="276"/>
            <p14:sldId id="277"/>
            <p14:sldId id="278"/>
            <p14:sldId id="279"/>
            <p14:sldId id="28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napToObjects="1">
      <p:cViewPr varScale="1">
        <p:scale>
          <a:sx n="69" d="100"/>
          <a:sy n="69" d="100"/>
        </p:scale>
        <p:origin x="1224" y="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11/5/2018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788444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11/5/2018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5469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11/5/2018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82651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11/5/2018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575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11/5/2018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944886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68500"/>
            <a:ext cx="40386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968500"/>
            <a:ext cx="40386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11/5/2018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785265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11/5/2018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76039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11/5/2018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87628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11/5/2018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77930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11/5/2018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5940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11/5/2018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21490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900113"/>
            <a:ext cx="82296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457200" y="3022600"/>
            <a:ext cx="82296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11/5/2018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4572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p:txBody>
          <a:bodyPr/>
          <a:lstStyle/>
          <a:p>
            <a:pPr>
              <a:tabLst>
                <a:tab pos="5943600" algn="l"/>
              </a:tabLst>
            </a:pPr>
            <a:r>
              <a:rPr lang="en-US" dirty="0">
                <a:latin typeface="Arial" charset="0"/>
              </a:rPr>
              <a:t>Lecture 3:</a:t>
            </a:r>
            <a:br>
              <a:rPr lang="en-US" dirty="0">
                <a:latin typeface="Arial" charset="0"/>
              </a:rPr>
            </a:br>
            <a:r>
              <a:rPr lang="en-US" dirty="0">
                <a:latin typeface="Arial" charset="0"/>
              </a:rPr>
              <a:t>K-Means Clustering</a:t>
            </a:r>
            <a:br>
              <a:rPr lang="en-US" dirty="0">
                <a:latin typeface="Arial" charset="0"/>
              </a:rPr>
            </a:br>
            <a:r>
              <a:rPr lang="en-US" sz="1200" dirty="0">
                <a:latin typeface="Arial" charset="0"/>
              </a:rPr>
              <a:t>(because hierarchical clustering is slow)</a:t>
            </a:r>
          </a:p>
        </p:txBody>
      </p:sp>
      <p:sp>
        <p:nvSpPr>
          <p:cNvPr id="3" name="Subtitle 2"/>
          <p:cNvSpPr>
            <a:spLocks noGrp="1"/>
          </p:cNvSpPr>
          <p:nvPr>
            <p:ph type="subTitle" idx="1"/>
          </p:nvPr>
        </p:nvSpPr>
        <p:spPr/>
        <p:txBody>
          <a:bodyPr rtlCol="0">
            <a:normAutofit/>
          </a:bodyPr>
          <a:lstStyle/>
          <a:p>
            <a:pPr fontAlgn="auto">
              <a:spcAft>
                <a:spcPts val="0"/>
              </a:spcAft>
              <a:buFont typeface="Arial"/>
              <a:buNone/>
              <a:defRPr/>
            </a:pPr>
            <a:r>
              <a:rPr lang="en-US" dirty="0">
                <a:ea typeface="+mn-ea"/>
              </a:rPr>
              <a:t>Dr Matt Wheeler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1490" y="1775565"/>
            <a:ext cx="7633092" cy="4877051"/>
          </a:xfrm>
          <a:prstGeom prst="rect">
            <a:avLst/>
          </a:prstGeom>
        </p:spPr>
      </p:pic>
      <p:sp>
        <p:nvSpPr>
          <p:cNvPr id="5" name="TextBox 4"/>
          <p:cNvSpPr txBox="1"/>
          <p:nvPr/>
        </p:nvSpPr>
        <p:spPr>
          <a:xfrm>
            <a:off x="3921821" y="914400"/>
            <a:ext cx="912429" cy="584775"/>
          </a:xfrm>
          <a:prstGeom prst="rect">
            <a:avLst/>
          </a:prstGeom>
          <a:noFill/>
        </p:spPr>
        <p:txBody>
          <a:bodyPr wrap="none" rtlCol="0">
            <a:spAutoFit/>
          </a:bodyPr>
          <a:lstStyle/>
          <a:p>
            <a:r>
              <a:rPr lang="en-US" sz="3200" b="1" dirty="0" smtClean="0"/>
              <a:t>GAP</a:t>
            </a:r>
            <a:endParaRPr lang="en-US" sz="3200" b="1" dirty="0"/>
          </a:p>
        </p:txBody>
      </p:sp>
    </p:spTree>
    <p:extLst>
      <p:ext uri="{BB962C8B-B14F-4D97-AF65-F5344CB8AC3E}">
        <p14:creationId xmlns:p14="http://schemas.microsoft.com/office/powerpoint/2010/main" val="907377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Silhouette</a:t>
            </a:r>
            <a:endParaRPr lang="en-US" dirty="0"/>
          </a:p>
        </p:txBody>
      </p:sp>
      <p:pic>
        <p:nvPicPr>
          <p:cNvPr id="4" name="Picture 3"/>
          <p:cNvPicPr>
            <a:picLocks noChangeAspect="1"/>
          </p:cNvPicPr>
          <p:nvPr/>
        </p:nvPicPr>
        <p:blipFill>
          <a:blip r:embed="rId2"/>
          <a:stretch>
            <a:fillRect/>
          </a:stretch>
        </p:blipFill>
        <p:spPr>
          <a:xfrm>
            <a:off x="533781" y="1968500"/>
            <a:ext cx="7633092" cy="4877051"/>
          </a:xfrm>
          <a:prstGeom prst="rect">
            <a:avLst/>
          </a:prstGeom>
        </p:spPr>
      </p:pic>
    </p:spTree>
    <p:extLst>
      <p:ext uri="{BB962C8B-B14F-4D97-AF65-F5344CB8AC3E}">
        <p14:creationId xmlns:p14="http://schemas.microsoft.com/office/powerpoint/2010/main" val="4114717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K-Means in R</a:t>
            </a:r>
            <a:endParaRPr lang="en-US" dirty="0"/>
          </a:p>
        </p:txBody>
      </p:sp>
      <p:sp>
        <p:nvSpPr>
          <p:cNvPr id="4" name="Rectangle 1"/>
          <p:cNvSpPr>
            <a:spLocks noGrp="1" noChangeArrowheads="1"/>
          </p:cNvSpPr>
          <p:nvPr>
            <p:ph idx="1"/>
          </p:nvPr>
        </p:nvSpPr>
        <p:spPr bwMode="auto">
          <a:xfrm>
            <a:off x="0" y="2282655"/>
            <a:ext cx="742972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smtClean="0">
                <a:ln>
                  <a:noFill/>
                </a:ln>
                <a:effectLst/>
                <a:latin typeface="Arial Black" panose="020B0A04020102020204" pitchFamily="34" charset="0"/>
              </a:rPr>
              <a:t>kmeans</a:t>
            </a:r>
            <a:r>
              <a:rPr kumimoji="0" lang="en-US" altLang="en-US" sz="2800" b="0" i="0" u="none" strike="noStrike" cap="none" normalizeH="0" baseline="0" dirty="0" smtClean="0">
                <a:ln>
                  <a:noFill/>
                </a:ln>
                <a:effectLst/>
                <a:latin typeface="Arial Black" panose="020B0A04020102020204" pitchFamily="34" charset="0"/>
              </a:rPr>
              <a:t>(x, centers, </a:t>
            </a:r>
            <a:r>
              <a:rPr kumimoji="0" lang="en-US" altLang="en-US" sz="2800" b="0" i="0" u="none" strike="noStrike" cap="none" normalizeH="0" baseline="0" dirty="0" err="1" smtClean="0">
                <a:ln>
                  <a:noFill/>
                </a:ln>
                <a:effectLst/>
                <a:latin typeface="Arial Black" panose="020B0A04020102020204" pitchFamily="34" charset="0"/>
              </a:rPr>
              <a:t>iter.max</a:t>
            </a:r>
            <a:r>
              <a:rPr kumimoji="0" lang="en-US" altLang="en-US" sz="2800" b="0" i="0" u="none" strike="noStrike" cap="none" normalizeH="0" baseline="0" dirty="0" smtClean="0">
                <a:ln>
                  <a:noFill/>
                </a:ln>
                <a:effectLst/>
                <a:latin typeface="Arial Black" panose="020B0A04020102020204" pitchFamily="34" charset="0"/>
              </a:rPr>
              <a:t> = 10,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latin typeface="Arial Black" panose="020B0A04020102020204" pitchFamily="34" charset="0"/>
              </a:rPr>
              <a:t>	</a:t>
            </a:r>
            <a:r>
              <a:rPr lang="en-US" altLang="en-US" sz="2800" dirty="0" smtClean="0">
                <a:latin typeface="Arial Black" panose="020B0A04020102020204" pitchFamily="34" charset="0"/>
              </a:rPr>
              <a:t>	</a:t>
            </a:r>
            <a:r>
              <a:rPr kumimoji="0" lang="en-US" altLang="en-US" sz="2800" b="0" i="0" u="none" strike="noStrike" cap="none" normalizeH="0" baseline="0" dirty="0" err="1" smtClean="0">
                <a:ln>
                  <a:noFill/>
                </a:ln>
                <a:effectLst/>
                <a:latin typeface="Arial Black" panose="020B0A04020102020204" pitchFamily="34" charset="0"/>
              </a:rPr>
              <a:t>nstart</a:t>
            </a:r>
            <a:r>
              <a:rPr kumimoji="0" lang="en-US" altLang="en-US" sz="2800" b="0" i="0" u="none" strike="noStrike" cap="none" normalizeH="0" baseline="0" dirty="0" smtClean="0">
                <a:ln>
                  <a:noFill/>
                </a:ln>
                <a:effectLst/>
                <a:latin typeface="Arial Black" panose="020B0A04020102020204" pitchFamily="34" charset="0"/>
              </a:rPr>
              <a:t> = 1,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latin typeface="Arial Black" panose="020B0A04020102020204" pitchFamily="34" charset="0"/>
              </a:rPr>
              <a:t>	</a:t>
            </a:r>
            <a:r>
              <a:rPr lang="en-US" altLang="en-US" sz="2800" dirty="0" smtClean="0">
                <a:latin typeface="Arial Black" panose="020B0A04020102020204" pitchFamily="34" charset="0"/>
              </a:rPr>
              <a:t>	</a:t>
            </a:r>
            <a:r>
              <a:rPr kumimoji="0" lang="en-US" altLang="en-US" sz="2800" b="0" i="0" u="none" strike="noStrike" cap="none" normalizeH="0" baseline="0" dirty="0" smtClean="0">
                <a:ln>
                  <a:noFill/>
                </a:ln>
                <a:effectLst/>
                <a:latin typeface="Arial Black" panose="020B0A04020102020204" pitchFamily="34" charset="0"/>
              </a:rPr>
              <a:t>algorithm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latin typeface="Arial Black" panose="020B0A04020102020204" pitchFamily="34" charset="0"/>
              </a:rPr>
              <a:t>	</a:t>
            </a:r>
            <a:r>
              <a:rPr lang="en-US" altLang="en-US" sz="2800" dirty="0" smtClean="0">
                <a:latin typeface="Arial Black" panose="020B0A04020102020204" pitchFamily="34" charset="0"/>
              </a:rPr>
              <a:t>	</a:t>
            </a:r>
            <a:r>
              <a:rPr kumimoji="0" lang="en-US" altLang="en-US" sz="2800" b="0" i="0" u="none" strike="noStrike" cap="none" normalizeH="0" baseline="0" dirty="0" smtClean="0">
                <a:ln>
                  <a:noFill/>
                </a:ln>
                <a:effectLst/>
                <a:latin typeface="Arial Black" panose="020B0A04020102020204" pitchFamily="34" charset="0"/>
              </a:rPr>
              <a:t>c("</a:t>
            </a:r>
            <a:r>
              <a:rPr kumimoji="0" lang="en-US" altLang="en-US" sz="2800" b="0" i="0" u="none" strike="noStrike" cap="none" normalizeH="0" baseline="0" dirty="0" err="1" smtClean="0">
                <a:ln>
                  <a:noFill/>
                </a:ln>
                <a:effectLst/>
                <a:latin typeface="Arial Black" panose="020B0A04020102020204" pitchFamily="34" charset="0"/>
              </a:rPr>
              <a:t>Hartigan</a:t>
            </a:r>
            <a:r>
              <a:rPr kumimoji="0" lang="en-US" altLang="en-US" sz="2800" b="0" i="0" u="none" strike="noStrike" cap="none" normalizeH="0" baseline="0" dirty="0" smtClean="0">
                <a:ln>
                  <a:noFill/>
                </a:ln>
                <a:effectLst/>
                <a:latin typeface="Arial Black" panose="020B0A04020102020204" pitchFamily="34" charset="0"/>
              </a:rPr>
              <a:t>-Wong", "Lloyd",</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latin typeface="Arial Black" panose="020B0A04020102020204" pitchFamily="34" charset="0"/>
              </a:rPr>
              <a:t>	</a:t>
            </a:r>
            <a:r>
              <a:rPr lang="en-US" altLang="en-US" sz="2800" dirty="0" smtClean="0">
                <a:latin typeface="Arial Black" panose="020B0A04020102020204" pitchFamily="34" charset="0"/>
              </a:rPr>
              <a:t>	  </a:t>
            </a:r>
            <a:r>
              <a:rPr kumimoji="0" lang="en-US" altLang="en-US" sz="2800" b="0" i="0" u="none" strike="noStrike" cap="none" normalizeH="0" baseline="0" dirty="0" smtClean="0">
                <a:ln>
                  <a:noFill/>
                </a:ln>
                <a:effectLst/>
                <a:latin typeface="Arial Black" panose="020B0A04020102020204" pitchFamily="34" charset="0"/>
              </a:rPr>
              <a:t> "</a:t>
            </a:r>
            <a:r>
              <a:rPr kumimoji="0" lang="en-US" altLang="en-US" sz="2800" b="0" i="0" u="none" strike="noStrike" cap="none" normalizeH="0" baseline="0" dirty="0" err="1" smtClean="0">
                <a:ln>
                  <a:noFill/>
                </a:ln>
                <a:effectLst/>
                <a:latin typeface="Arial Black" panose="020B0A04020102020204" pitchFamily="34" charset="0"/>
              </a:rPr>
              <a:t>Forgy</a:t>
            </a:r>
            <a:r>
              <a:rPr kumimoji="0" lang="en-US" altLang="en-US" sz="2800" b="0" i="0" u="none" strike="noStrike" cap="none" normalizeH="0" baseline="0" dirty="0" smtClean="0">
                <a:ln>
                  <a:noFill/>
                </a:ln>
                <a:effectLst/>
                <a:latin typeface="Arial Black" panose="020B0A04020102020204" pitchFamily="34" charset="0"/>
              </a:rPr>
              <a:t>", "</a:t>
            </a:r>
            <a:r>
              <a:rPr kumimoji="0" lang="en-US" altLang="en-US" sz="2800" b="0" i="0" u="none" strike="noStrike" cap="none" normalizeH="0" baseline="0" dirty="0" err="1" smtClean="0">
                <a:ln>
                  <a:noFill/>
                </a:ln>
                <a:effectLst/>
                <a:latin typeface="Arial Black" panose="020B0A04020102020204" pitchFamily="34" charset="0"/>
              </a:rPr>
              <a:t>MacQueen</a:t>
            </a:r>
            <a:r>
              <a:rPr kumimoji="0" lang="en-US" altLang="en-US" sz="2800" b="0" i="0" u="none" strike="noStrike" cap="none" normalizeH="0" baseline="0" dirty="0" smtClean="0">
                <a:ln>
                  <a:noFill/>
                </a:ln>
                <a:effectLst/>
                <a:latin typeface="Arial Black" panose="020B0A040201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effectLst/>
                <a:latin typeface="Arial Black" panose="020B0A04020102020204" pitchFamily="34" charset="0"/>
              </a:rPr>
              <a:t>		trace=FALSE)</a:t>
            </a:r>
          </a:p>
        </p:txBody>
      </p:sp>
      <p:sp>
        <p:nvSpPr>
          <p:cNvPr id="5" name="Oval 4"/>
          <p:cNvSpPr/>
          <p:nvPr/>
        </p:nvSpPr>
        <p:spPr>
          <a:xfrm>
            <a:off x="1010653" y="1968500"/>
            <a:ext cx="1395663" cy="11357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7" name="Straight Connector 6"/>
          <p:cNvCxnSpPr>
            <a:endCxn id="5" idx="4"/>
          </p:cNvCxnSpPr>
          <p:nvPr/>
        </p:nvCxnSpPr>
        <p:spPr>
          <a:xfrm flipV="1">
            <a:off x="1463040" y="3104281"/>
            <a:ext cx="245445" cy="3046262"/>
          </a:xfrm>
          <a:prstGeom prst="line">
            <a:avLst/>
          </a:prstGeom>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2271562" y="1899655"/>
            <a:ext cx="1520792" cy="120462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a:stCxn id="8" idx="4"/>
          </p:cNvCxnSpPr>
          <p:nvPr/>
        </p:nvCxnSpPr>
        <p:spPr>
          <a:xfrm>
            <a:off x="3031958" y="3104281"/>
            <a:ext cx="2916455" cy="2564999"/>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168766" y="5810813"/>
            <a:ext cx="2732928" cy="369332"/>
          </a:xfrm>
          <a:prstGeom prst="rect">
            <a:avLst/>
          </a:prstGeom>
          <a:noFill/>
        </p:spPr>
        <p:txBody>
          <a:bodyPr wrap="none" rtlCol="0">
            <a:spAutoFit/>
          </a:bodyPr>
          <a:lstStyle/>
          <a:p>
            <a:r>
              <a:rPr lang="en-US" dirty="0" smtClean="0"/>
              <a:t>Number of random centers</a:t>
            </a:r>
            <a:endParaRPr lang="en-US" dirty="0"/>
          </a:p>
        </p:txBody>
      </p:sp>
      <p:sp>
        <p:nvSpPr>
          <p:cNvPr id="12" name="TextBox 11"/>
          <p:cNvSpPr txBox="1"/>
          <p:nvPr/>
        </p:nvSpPr>
        <p:spPr>
          <a:xfrm>
            <a:off x="1126313" y="6244315"/>
            <a:ext cx="673454" cy="369332"/>
          </a:xfrm>
          <a:prstGeom prst="rect">
            <a:avLst/>
          </a:prstGeom>
          <a:noFill/>
        </p:spPr>
        <p:txBody>
          <a:bodyPr wrap="none" rtlCol="0">
            <a:spAutoFit/>
          </a:bodyPr>
          <a:lstStyle/>
          <a:p>
            <a:r>
              <a:rPr lang="en-US" dirty="0" smtClean="0"/>
              <a:t>Data </a:t>
            </a:r>
            <a:endParaRPr lang="en-US" dirty="0"/>
          </a:p>
        </p:txBody>
      </p:sp>
    </p:spTree>
    <p:extLst>
      <p:ext uri="{BB962C8B-B14F-4D97-AF65-F5344CB8AC3E}">
        <p14:creationId xmlns:p14="http://schemas.microsoft.com/office/powerpoint/2010/main" val="251234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2000"/>
                                        <p:tgtEl>
                                          <p:spTgt spid="8"/>
                                        </p:tgtEl>
                                      </p:cBhvr>
                                    </p:animEffect>
                                  </p:childTnLst>
                                </p:cTn>
                              </p:par>
                              <p:par>
                                <p:cTn id="25" presetID="6" presetClass="entr" presetSubtype="16"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circle(in)">
                                      <p:cBhvr>
                                        <p:cTn id="3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have clusters, what do I do with them.</a:t>
            </a:r>
          </a:p>
        </p:txBody>
      </p:sp>
      <p:sp>
        <p:nvSpPr>
          <p:cNvPr id="3" name="Content Placeholder 2"/>
          <p:cNvSpPr>
            <a:spLocks noGrp="1"/>
          </p:cNvSpPr>
          <p:nvPr>
            <p:ph idx="1"/>
          </p:nvPr>
        </p:nvSpPr>
        <p:spPr>
          <a:xfrm>
            <a:off x="457200" y="2156604"/>
            <a:ext cx="8229600" cy="3969559"/>
          </a:xfrm>
        </p:spPr>
        <p:txBody>
          <a:bodyPr/>
          <a:lstStyle/>
          <a:p>
            <a:pPr marL="0" indent="0">
              <a:buNone/>
            </a:pPr>
            <a:r>
              <a:rPr lang="en-US" dirty="0"/>
              <a:t>Chances are your boss isn’t going to ask you to “find” some clusters and be done. Segmentation is about trying to understand the differences, so you can tell your boss something useful.</a:t>
            </a:r>
          </a:p>
          <a:p>
            <a:pPr marL="0" indent="0">
              <a:buNone/>
            </a:pPr>
            <a:endParaRPr lang="en-US" dirty="0"/>
          </a:p>
          <a:p>
            <a:pPr marL="0" indent="0" algn="ctr">
              <a:buNone/>
            </a:pPr>
            <a:r>
              <a:rPr lang="en-US" sz="5400" dirty="0">
                <a:solidFill>
                  <a:srgbClr val="FF0000"/>
                </a:solidFill>
              </a:rPr>
              <a:t>THIS IS AN ART!!!</a:t>
            </a:r>
          </a:p>
        </p:txBody>
      </p:sp>
    </p:spTree>
    <p:extLst>
      <p:ext uri="{BB962C8B-B14F-4D97-AF65-F5344CB8AC3E}">
        <p14:creationId xmlns:p14="http://schemas.microsoft.com/office/powerpoint/2010/main" val="184614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would you say about these centroids? </a:t>
            </a:r>
          </a:p>
        </p:txBody>
      </p:sp>
      <p:graphicFrame>
        <p:nvGraphicFramePr>
          <p:cNvPr id="4" name="Table 3"/>
          <p:cNvGraphicFramePr>
            <a:graphicFrameLocks noGrp="1"/>
          </p:cNvGraphicFramePr>
          <p:nvPr>
            <p:extLst>
              <p:ext uri="{D42A27DB-BD31-4B8C-83A1-F6EECF244321}">
                <p14:modId xmlns:p14="http://schemas.microsoft.com/office/powerpoint/2010/main" val="1035394295"/>
              </p:ext>
            </p:extLst>
          </p:nvPr>
        </p:nvGraphicFramePr>
        <p:xfrm>
          <a:off x="979217" y="2547667"/>
          <a:ext cx="7417160" cy="2449904"/>
        </p:xfrm>
        <a:graphic>
          <a:graphicData uri="http://schemas.openxmlformats.org/drawingml/2006/table">
            <a:tbl>
              <a:tblPr>
                <a:tableStyleId>{5C22544A-7EE6-4342-B048-85BDC9FD1C3A}</a:tableStyleId>
              </a:tblPr>
              <a:tblGrid>
                <a:gridCol w="1096582">
                  <a:extLst>
                    <a:ext uri="{9D8B030D-6E8A-4147-A177-3AD203B41FA5}">
                      <a16:colId xmlns:a16="http://schemas.microsoft.com/office/drawing/2014/main" val="545555367"/>
                    </a:ext>
                  </a:extLst>
                </a:gridCol>
                <a:gridCol w="1218425">
                  <a:extLst>
                    <a:ext uri="{9D8B030D-6E8A-4147-A177-3AD203B41FA5}">
                      <a16:colId xmlns:a16="http://schemas.microsoft.com/office/drawing/2014/main" val="2236163378"/>
                    </a:ext>
                  </a:extLst>
                </a:gridCol>
                <a:gridCol w="921218">
                  <a:extLst>
                    <a:ext uri="{9D8B030D-6E8A-4147-A177-3AD203B41FA5}">
                      <a16:colId xmlns:a16="http://schemas.microsoft.com/office/drawing/2014/main" val="1540848847"/>
                    </a:ext>
                  </a:extLst>
                </a:gridCol>
                <a:gridCol w="1207698">
                  <a:extLst>
                    <a:ext uri="{9D8B030D-6E8A-4147-A177-3AD203B41FA5}">
                      <a16:colId xmlns:a16="http://schemas.microsoft.com/office/drawing/2014/main" val="3142463461"/>
                    </a:ext>
                  </a:extLst>
                </a:gridCol>
                <a:gridCol w="1052422">
                  <a:extLst>
                    <a:ext uri="{9D8B030D-6E8A-4147-A177-3AD203B41FA5}">
                      <a16:colId xmlns:a16="http://schemas.microsoft.com/office/drawing/2014/main" val="2548640424"/>
                    </a:ext>
                  </a:extLst>
                </a:gridCol>
                <a:gridCol w="764876">
                  <a:extLst>
                    <a:ext uri="{9D8B030D-6E8A-4147-A177-3AD203B41FA5}">
                      <a16:colId xmlns:a16="http://schemas.microsoft.com/office/drawing/2014/main" val="3942486490"/>
                    </a:ext>
                  </a:extLst>
                </a:gridCol>
                <a:gridCol w="1155939">
                  <a:extLst>
                    <a:ext uri="{9D8B030D-6E8A-4147-A177-3AD203B41FA5}">
                      <a16:colId xmlns:a16="http://schemas.microsoft.com/office/drawing/2014/main" val="216060159"/>
                    </a:ext>
                  </a:extLst>
                </a:gridCol>
              </a:tblGrid>
              <a:tr h="254109">
                <a:tc>
                  <a:txBody>
                    <a:bodyPr/>
                    <a:lstStyle/>
                    <a:p>
                      <a:pPr algn="ctr" fontAlgn="b"/>
                      <a:r>
                        <a:rPr lang="en-US" sz="1400" u="none" strike="noStrike" dirty="0">
                          <a:solidFill>
                            <a:schemeClr val="bg1"/>
                          </a:solidFill>
                          <a:effectLst/>
                        </a:rPr>
                        <a:t>LOYALTY</a:t>
                      </a:r>
                      <a:endParaRPr lang="en-US" sz="1400" b="0" i="0" u="none" strike="noStrike" dirty="0">
                        <a:solidFill>
                          <a:schemeClr val="bg1"/>
                        </a:solidFill>
                        <a:effectLst/>
                        <a:latin typeface="Calibri" panose="020F0502020204030204" pitchFamily="34" charset="0"/>
                      </a:endParaRPr>
                    </a:p>
                  </a:txBody>
                  <a:tcPr marL="6350" marR="6350" marT="6350" marB="0" anchor="b">
                    <a:solidFill>
                      <a:srgbClr val="FF0000"/>
                    </a:solidFill>
                  </a:tcPr>
                </a:tc>
                <a:tc>
                  <a:txBody>
                    <a:bodyPr/>
                    <a:lstStyle/>
                    <a:p>
                      <a:pPr algn="ctr" fontAlgn="b"/>
                      <a:r>
                        <a:rPr lang="en-US" sz="1400" u="none" strike="noStrike" dirty="0">
                          <a:solidFill>
                            <a:schemeClr val="bg1"/>
                          </a:solidFill>
                          <a:effectLst/>
                        </a:rPr>
                        <a:t>PASSION</a:t>
                      </a:r>
                      <a:endParaRPr lang="en-US" sz="1400" b="0" i="0" u="none" strike="noStrike" dirty="0">
                        <a:solidFill>
                          <a:schemeClr val="bg1"/>
                        </a:solidFill>
                        <a:effectLst/>
                        <a:latin typeface="Calibri" panose="020F0502020204030204" pitchFamily="34" charset="0"/>
                      </a:endParaRPr>
                    </a:p>
                  </a:txBody>
                  <a:tcPr marL="6350" marR="6350" marT="6350" marB="0" anchor="b">
                    <a:solidFill>
                      <a:srgbClr val="FF0000"/>
                    </a:solidFill>
                  </a:tcPr>
                </a:tc>
                <a:tc>
                  <a:txBody>
                    <a:bodyPr/>
                    <a:lstStyle/>
                    <a:p>
                      <a:pPr algn="ctr" fontAlgn="b"/>
                      <a:r>
                        <a:rPr lang="en-US" sz="1400" u="none" strike="noStrike">
                          <a:solidFill>
                            <a:schemeClr val="bg1"/>
                          </a:solidFill>
                          <a:effectLst/>
                        </a:rPr>
                        <a:t>CCE</a:t>
                      </a:r>
                      <a:endParaRPr lang="en-US" sz="1400" b="0" i="0" u="none" strike="noStrike">
                        <a:solidFill>
                          <a:schemeClr val="bg1"/>
                        </a:solidFill>
                        <a:effectLst/>
                        <a:latin typeface="Calibri" panose="020F0502020204030204" pitchFamily="34" charset="0"/>
                      </a:endParaRPr>
                    </a:p>
                  </a:txBody>
                  <a:tcPr marL="6350" marR="6350" marT="6350" marB="0" anchor="b">
                    <a:solidFill>
                      <a:srgbClr val="FF0000"/>
                    </a:solidFill>
                  </a:tcPr>
                </a:tc>
                <a:tc>
                  <a:txBody>
                    <a:bodyPr/>
                    <a:lstStyle/>
                    <a:p>
                      <a:pPr algn="ctr" fontAlgn="b"/>
                      <a:r>
                        <a:rPr lang="en-US" sz="1400" u="none" strike="noStrike" dirty="0">
                          <a:solidFill>
                            <a:schemeClr val="bg1"/>
                          </a:solidFill>
                          <a:effectLst/>
                        </a:rPr>
                        <a:t>LEADERSH</a:t>
                      </a:r>
                      <a:endParaRPr lang="en-US" sz="1400" b="0" i="0" u="none" strike="noStrike" dirty="0">
                        <a:solidFill>
                          <a:schemeClr val="bg1"/>
                        </a:solidFill>
                        <a:effectLst/>
                        <a:latin typeface="Calibri" panose="020F0502020204030204" pitchFamily="34" charset="0"/>
                      </a:endParaRPr>
                    </a:p>
                  </a:txBody>
                  <a:tcPr marL="6350" marR="6350" marT="6350" marB="0" anchor="b">
                    <a:solidFill>
                      <a:srgbClr val="FF0000"/>
                    </a:solidFill>
                  </a:tcPr>
                </a:tc>
                <a:tc>
                  <a:txBody>
                    <a:bodyPr/>
                    <a:lstStyle/>
                    <a:p>
                      <a:pPr algn="ctr" fontAlgn="b"/>
                      <a:r>
                        <a:rPr lang="en-US" sz="1400" u="none" strike="noStrike">
                          <a:solidFill>
                            <a:schemeClr val="bg1"/>
                          </a:solidFill>
                          <a:effectLst/>
                        </a:rPr>
                        <a:t>EDUCATIO</a:t>
                      </a:r>
                      <a:endParaRPr lang="en-US" sz="1400" b="0" i="0" u="none" strike="noStrike">
                        <a:solidFill>
                          <a:schemeClr val="bg1"/>
                        </a:solidFill>
                        <a:effectLst/>
                        <a:latin typeface="Calibri" panose="020F0502020204030204" pitchFamily="34" charset="0"/>
                      </a:endParaRPr>
                    </a:p>
                  </a:txBody>
                  <a:tcPr marL="6350" marR="6350" marT="6350" marB="0" anchor="b">
                    <a:solidFill>
                      <a:srgbClr val="FF0000"/>
                    </a:solidFill>
                  </a:tcPr>
                </a:tc>
                <a:tc>
                  <a:txBody>
                    <a:bodyPr/>
                    <a:lstStyle/>
                    <a:p>
                      <a:pPr algn="ctr" fontAlgn="b"/>
                      <a:r>
                        <a:rPr lang="en-US" sz="1400" u="none" strike="noStrike">
                          <a:solidFill>
                            <a:schemeClr val="bg1"/>
                          </a:solidFill>
                          <a:effectLst/>
                        </a:rPr>
                        <a:t>SAFETY</a:t>
                      </a:r>
                      <a:endParaRPr lang="en-US" sz="1400" b="0" i="0" u="none" strike="noStrike">
                        <a:solidFill>
                          <a:schemeClr val="bg1"/>
                        </a:solidFill>
                        <a:effectLst/>
                        <a:latin typeface="Calibri" panose="020F0502020204030204" pitchFamily="34" charset="0"/>
                      </a:endParaRPr>
                    </a:p>
                  </a:txBody>
                  <a:tcPr marL="6350" marR="6350" marT="6350" marB="0" anchor="b">
                    <a:solidFill>
                      <a:srgbClr val="FF0000"/>
                    </a:solidFill>
                  </a:tcPr>
                </a:tc>
                <a:tc>
                  <a:txBody>
                    <a:bodyPr/>
                    <a:lstStyle/>
                    <a:p>
                      <a:pPr algn="ctr" fontAlgn="b"/>
                      <a:r>
                        <a:rPr lang="en-US" sz="1400" u="none" strike="noStrike" dirty="0">
                          <a:solidFill>
                            <a:schemeClr val="bg1"/>
                          </a:solidFill>
                          <a:effectLst/>
                        </a:rPr>
                        <a:t>AESTHETI</a:t>
                      </a:r>
                      <a:endParaRPr lang="en-US" sz="1400" b="0" i="0" u="none" strike="noStrike" dirty="0">
                        <a:solidFill>
                          <a:schemeClr val="bg1"/>
                        </a:solidFill>
                        <a:effectLst/>
                        <a:latin typeface="Calibri" panose="020F0502020204030204" pitchFamily="34" charset="0"/>
                      </a:endParaRPr>
                    </a:p>
                  </a:txBody>
                  <a:tcPr marL="6350" marR="6350" marT="6350" marB="0" anchor="b">
                    <a:solidFill>
                      <a:srgbClr val="FF0000"/>
                    </a:solidFill>
                  </a:tcPr>
                </a:tc>
                <a:extLst>
                  <a:ext uri="{0D108BD9-81ED-4DB2-BD59-A6C34878D82A}">
                    <a16:rowId xmlns:a16="http://schemas.microsoft.com/office/drawing/2014/main" val="1510324520"/>
                  </a:ext>
                </a:extLst>
              </a:tr>
              <a:tr h="313685">
                <a:tc>
                  <a:txBody>
                    <a:bodyPr/>
                    <a:lstStyle/>
                    <a:p>
                      <a:pPr algn="ctr" fontAlgn="b"/>
                      <a:r>
                        <a:rPr lang="en-US" sz="1400" u="none" strike="noStrike" dirty="0">
                          <a:effectLst/>
                        </a:rPr>
                        <a:t>-1.10</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u="none" strike="noStrike" dirty="0">
                          <a:effectLst/>
                        </a:rPr>
                        <a:t>-1.13</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u="none" strike="noStrike" dirty="0">
                          <a:effectLst/>
                        </a:rPr>
                        <a:t>-1.18</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u="none" strike="noStrike" dirty="0">
                          <a:effectLst/>
                        </a:rPr>
                        <a:t>-0.60</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u="none" strike="noStrike" dirty="0">
                          <a:effectLst/>
                        </a:rPr>
                        <a:t>-0.76</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u="none" strike="noStrike" dirty="0">
                          <a:effectLst/>
                        </a:rPr>
                        <a:t>-0.41</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u="none" strike="noStrike" dirty="0">
                          <a:effectLst/>
                        </a:rPr>
                        <a:t>-0.83</a:t>
                      </a:r>
                      <a:endParaRPr lang="en-US" sz="1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01721960"/>
                  </a:ext>
                </a:extLst>
              </a:tr>
              <a:tr h="313685">
                <a:tc>
                  <a:txBody>
                    <a:bodyPr/>
                    <a:lstStyle/>
                    <a:p>
                      <a:pPr algn="ctr" fontAlgn="b"/>
                      <a:r>
                        <a:rPr lang="en-US" sz="1400" u="none" strike="noStrike" dirty="0">
                          <a:effectLst/>
                        </a:rPr>
                        <a:t>0.20</a:t>
                      </a:r>
                      <a:endParaRPr lang="en-US" sz="14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ctr" fontAlgn="b"/>
                      <a:r>
                        <a:rPr lang="en-US" sz="1400" u="none" strike="noStrike" dirty="0">
                          <a:effectLst/>
                        </a:rPr>
                        <a:t>0.27</a:t>
                      </a:r>
                      <a:endParaRPr lang="en-US" sz="14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ctr" fontAlgn="b"/>
                      <a:r>
                        <a:rPr lang="en-US" sz="1400" u="none" strike="noStrike">
                          <a:effectLst/>
                        </a:rPr>
                        <a:t>0.25</a:t>
                      </a:r>
                      <a:endParaRPr lang="en-US" sz="14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ctr" fontAlgn="b"/>
                      <a:r>
                        <a:rPr lang="en-US" sz="1400" u="none" strike="noStrike">
                          <a:effectLst/>
                        </a:rPr>
                        <a:t>-0.20</a:t>
                      </a:r>
                      <a:endParaRPr lang="en-US" sz="14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ctr" fontAlgn="b"/>
                      <a:r>
                        <a:rPr lang="en-US" sz="1400" u="none" strike="noStrike">
                          <a:effectLst/>
                        </a:rPr>
                        <a:t>-0.03</a:t>
                      </a:r>
                      <a:endParaRPr lang="en-US" sz="14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ctr" fontAlgn="b"/>
                      <a:r>
                        <a:rPr lang="en-US" sz="1400" u="none" strike="noStrike" dirty="0">
                          <a:effectLst/>
                        </a:rPr>
                        <a:t>-0.02</a:t>
                      </a:r>
                      <a:endParaRPr lang="en-US" sz="14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ctr" fontAlgn="b"/>
                      <a:r>
                        <a:rPr lang="en-US" sz="1400" u="none" strike="noStrike" dirty="0">
                          <a:effectLst/>
                        </a:rPr>
                        <a:t>0.04</a:t>
                      </a:r>
                      <a:endParaRPr lang="en-US" sz="14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2514409237"/>
                  </a:ext>
                </a:extLst>
              </a:tr>
              <a:tr h="313685">
                <a:tc>
                  <a:txBody>
                    <a:bodyPr/>
                    <a:lstStyle/>
                    <a:p>
                      <a:pPr algn="ctr" fontAlgn="b"/>
                      <a:r>
                        <a:rPr lang="en-US" sz="1400" u="none" strike="noStrike">
                          <a:effectLst/>
                        </a:rPr>
                        <a:t>0.88</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u="none" strike="noStrike" dirty="0">
                          <a:effectLst/>
                        </a:rPr>
                        <a:t>0.79</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u="none" strike="noStrike" dirty="0">
                          <a:effectLst/>
                        </a:rPr>
                        <a:t>0.88</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u="none" strike="noStrike" dirty="0">
                          <a:effectLst/>
                        </a:rPr>
                        <a:t>1.00</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u="none" strike="noStrike" dirty="0">
                          <a:effectLst/>
                        </a:rPr>
                        <a:t>0.90</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u="none" strike="noStrike" dirty="0">
                          <a:effectLst/>
                        </a:rPr>
                        <a:t>0.48</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u="none" strike="noStrike" dirty="0">
                          <a:effectLst/>
                        </a:rPr>
                        <a:t>0.85</a:t>
                      </a:r>
                      <a:endParaRPr lang="en-US" sz="1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67437905"/>
                  </a:ext>
                </a:extLst>
              </a:tr>
              <a:tr h="313685">
                <a:tc>
                  <a:txBody>
                    <a:bodyPr/>
                    <a:lstStyle/>
                    <a:p>
                      <a:pPr algn="ctr" fontAlgn="b"/>
                      <a:r>
                        <a:rPr lang="en-US" sz="1400" u="none" strike="noStrike" dirty="0">
                          <a:solidFill>
                            <a:schemeClr val="bg1"/>
                          </a:solidFill>
                          <a:effectLst/>
                        </a:rPr>
                        <a:t>INVOLVEM</a:t>
                      </a:r>
                      <a:endParaRPr lang="en-US" sz="1400" b="0" i="0" u="none" strike="noStrike" dirty="0">
                        <a:solidFill>
                          <a:schemeClr val="bg1"/>
                        </a:solidFill>
                        <a:effectLst/>
                        <a:latin typeface="Calibri" panose="020F0502020204030204" pitchFamily="34" charset="0"/>
                      </a:endParaRPr>
                    </a:p>
                  </a:txBody>
                  <a:tcPr marL="6350" marR="6350" marT="6350" marB="0" anchor="b">
                    <a:solidFill>
                      <a:srgbClr val="FF0000"/>
                    </a:solidFill>
                  </a:tcPr>
                </a:tc>
                <a:tc>
                  <a:txBody>
                    <a:bodyPr/>
                    <a:lstStyle/>
                    <a:p>
                      <a:pPr algn="ctr" fontAlgn="b"/>
                      <a:r>
                        <a:rPr lang="en-US" sz="1400" u="none" strike="noStrike" dirty="0">
                          <a:solidFill>
                            <a:schemeClr val="bg1"/>
                          </a:solidFill>
                          <a:effectLst/>
                        </a:rPr>
                        <a:t>OPENNESS</a:t>
                      </a:r>
                      <a:endParaRPr lang="en-US" sz="1400" b="0" i="0" u="none" strike="noStrike" dirty="0">
                        <a:solidFill>
                          <a:schemeClr val="bg1"/>
                        </a:solidFill>
                        <a:effectLst/>
                        <a:latin typeface="Calibri" panose="020F0502020204030204" pitchFamily="34" charset="0"/>
                      </a:endParaRPr>
                    </a:p>
                  </a:txBody>
                  <a:tcPr marL="6350" marR="6350" marT="6350" marB="0" anchor="b">
                    <a:solidFill>
                      <a:srgbClr val="FF0000"/>
                    </a:solidFill>
                  </a:tcPr>
                </a:tc>
                <a:tc>
                  <a:txBody>
                    <a:bodyPr/>
                    <a:lstStyle/>
                    <a:p>
                      <a:pPr algn="ctr" fontAlgn="b"/>
                      <a:r>
                        <a:rPr lang="en-US" sz="1400" u="none" strike="noStrike" dirty="0">
                          <a:solidFill>
                            <a:schemeClr val="bg1"/>
                          </a:solidFill>
                          <a:effectLst/>
                        </a:rPr>
                        <a:t>SOCIAL_C</a:t>
                      </a:r>
                      <a:endParaRPr lang="en-US" sz="1400" b="0" i="0" u="none" strike="noStrike" dirty="0">
                        <a:solidFill>
                          <a:schemeClr val="bg1"/>
                        </a:solidFill>
                        <a:effectLst/>
                        <a:latin typeface="Calibri" panose="020F0502020204030204" pitchFamily="34" charset="0"/>
                      </a:endParaRPr>
                    </a:p>
                  </a:txBody>
                  <a:tcPr marL="6350" marR="6350" marT="6350" marB="0" anchor="b">
                    <a:solidFill>
                      <a:srgbClr val="FF0000"/>
                    </a:solidFill>
                  </a:tcPr>
                </a:tc>
                <a:tc>
                  <a:txBody>
                    <a:bodyPr/>
                    <a:lstStyle/>
                    <a:p>
                      <a:pPr algn="ctr" fontAlgn="b"/>
                      <a:r>
                        <a:rPr lang="en-US" sz="1400" u="none" strike="noStrike" dirty="0">
                          <a:solidFill>
                            <a:schemeClr val="bg1"/>
                          </a:solidFill>
                          <a:effectLst/>
                        </a:rPr>
                        <a:t>DOMAINS</a:t>
                      </a:r>
                      <a:endParaRPr lang="en-US" sz="1400" b="0" i="0" u="none" strike="noStrike" dirty="0">
                        <a:solidFill>
                          <a:schemeClr val="bg1"/>
                        </a:solidFill>
                        <a:effectLst/>
                        <a:latin typeface="Calibri" panose="020F0502020204030204" pitchFamily="34" charset="0"/>
                      </a:endParaRPr>
                    </a:p>
                  </a:txBody>
                  <a:tcPr marL="6350" marR="6350" marT="6350" marB="0" anchor="b">
                    <a:solidFill>
                      <a:srgbClr val="FF0000"/>
                    </a:solidFill>
                  </a:tcPr>
                </a:tc>
                <a:tc>
                  <a:txBody>
                    <a:bodyPr/>
                    <a:lstStyle/>
                    <a:p>
                      <a:pPr algn="ctr" fontAlgn="b"/>
                      <a:r>
                        <a:rPr lang="en-US" sz="1400" u="none" strike="noStrike" dirty="0">
                          <a:solidFill>
                            <a:schemeClr val="bg1"/>
                          </a:solidFill>
                          <a:effectLst/>
                        </a:rPr>
                        <a:t>ECONOMY</a:t>
                      </a:r>
                      <a:endParaRPr lang="en-US" sz="1400" b="0" i="0" u="none" strike="noStrike" dirty="0">
                        <a:solidFill>
                          <a:schemeClr val="bg1"/>
                        </a:solidFill>
                        <a:effectLst/>
                        <a:latin typeface="Calibri" panose="020F0502020204030204" pitchFamily="34" charset="0"/>
                      </a:endParaRPr>
                    </a:p>
                  </a:txBody>
                  <a:tcPr marL="6350" marR="6350" marT="6350" marB="0" anchor="b">
                    <a:solidFill>
                      <a:srgbClr val="FF0000"/>
                    </a:solidFill>
                  </a:tcPr>
                </a:tc>
                <a:tc>
                  <a:txBody>
                    <a:bodyPr/>
                    <a:lstStyle/>
                    <a:p>
                      <a:pPr algn="ctr" fontAlgn="b"/>
                      <a:r>
                        <a:rPr lang="en-US" sz="1400" u="none" strike="noStrike" dirty="0">
                          <a:solidFill>
                            <a:schemeClr val="bg1"/>
                          </a:solidFill>
                          <a:effectLst/>
                        </a:rPr>
                        <a:t>SOCIAL_O</a:t>
                      </a:r>
                      <a:endParaRPr lang="en-US" sz="1400" b="0" i="0" u="none" strike="noStrike" dirty="0">
                        <a:solidFill>
                          <a:schemeClr val="bg1"/>
                        </a:solidFill>
                        <a:effectLst/>
                        <a:latin typeface="Calibri" panose="020F0502020204030204" pitchFamily="34" charset="0"/>
                      </a:endParaRPr>
                    </a:p>
                  </a:txBody>
                  <a:tcPr marL="6350" marR="6350" marT="6350" marB="0" anchor="b">
                    <a:solidFill>
                      <a:srgbClr val="FF0000"/>
                    </a:solidFill>
                  </a:tcPr>
                </a:tc>
                <a:tc>
                  <a:txBody>
                    <a:bodyPr/>
                    <a:lstStyle/>
                    <a:p>
                      <a:pPr algn="ctr" fontAlgn="b"/>
                      <a:r>
                        <a:rPr lang="en-US" sz="1400" u="none" strike="noStrike" dirty="0">
                          <a:solidFill>
                            <a:schemeClr val="bg1"/>
                          </a:solidFill>
                          <a:effectLst/>
                        </a:rPr>
                        <a:t>COMMUNITY</a:t>
                      </a:r>
                      <a:endParaRPr lang="en-US" sz="1400" b="0" i="0" u="none" strike="noStrike" dirty="0">
                        <a:solidFill>
                          <a:schemeClr val="bg1"/>
                        </a:solidFill>
                        <a:effectLst/>
                        <a:latin typeface="Calibri" panose="020F0502020204030204" pitchFamily="34" charset="0"/>
                      </a:endParaRPr>
                    </a:p>
                  </a:txBody>
                  <a:tcPr marL="6350" marR="6350" marT="6350" marB="0" anchor="b">
                    <a:solidFill>
                      <a:srgbClr val="FF0000"/>
                    </a:solidFill>
                  </a:tcPr>
                </a:tc>
                <a:extLst>
                  <a:ext uri="{0D108BD9-81ED-4DB2-BD59-A6C34878D82A}">
                    <a16:rowId xmlns:a16="http://schemas.microsoft.com/office/drawing/2014/main" val="72110871"/>
                  </a:ext>
                </a:extLst>
              </a:tr>
              <a:tr h="313685">
                <a:tc>
                  <a:txBody>
                    <a:bodyPr/>
                    <a:lstStyle/>
                    <a:p>
                      <a:pPr algn="ctr" fontAlgn="b"/>
                      <a:r>
                        <a:rPr lang="en-US" sz="1400" u="none" strike="noStrike">
                          <a:effectLst/>
                        </a:rPr>
                        <a:t>-0.20</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u="none" strike="noStrike">
                          <a:effectLst/>
                        </a:rPr>
                        <a:t>-0.77</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u="none" strike="noStrike" dirty="0">
                          <a:effectLst/>
                        </a:rPr>
                        <a:t>-0.34</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u="none" strike="noStrike" dirty="0">
                          <a:effectLst/>
                        </a:rPr>
                        <a:t>-0.85</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u="none" strike="noStrike">
                          <a:effectLst/>
                        </a:rPr>
                        <a:t>-0.57</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u="none" strike="noStrike">
                          <a:effectLst/>
                        </a:rPr>
                        <a:t>-0.80</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u="none" strike="noStrike">
                          <a:effectLst/>
                        </a:rPr>
                        <a:t>-0.98</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68271303"/>
                  </a:ext>
                </a:extLst>
              </a:tr>
              <a:tr h="313685">
                <a:tc>
                  <a:txBody>
                    <a:bodyPr/>
                    <a:lstStyle/>
                    <a:p>
                      <a:pPr algn="ctr" fontAlgn="b"/>
                      <a:r>
                        <a:rPr lang="en-US" sz="1400" u="none" strike="noStrike">
                          <a:effectLst/>
                        </a:rPr>
                        <a:t>0.03</a:t>
                      </a:r>
                      <a:endParaRPr lang="en-US" sz="14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ctr" fontAlgn="b"/>
                      <a:r>
                        <a:rPr lang="en-US" sz="1400" u="none" strike="noStrike">
                          <a:effectLst/>
                        </a:rPr>
                        <a:t>-0.12</a:t>
                      </a:r>
                      <a:endParaRPr lang="en-US" sz="14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ctr" fontAlgn="b"/>
                      <a:r>
                        <a:rPr lang="en-US" sz="1400" u="none" strike="noStrike">
                          <a:effectLst/>
                        </a:rPr>
                        <a:t>0.04</a:t>
                      </a:r>
                      <a:endParaRPr lang="en-US" sz="14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ctr" fontAlgn="b"/>
                      <a:r>
                        <a:rPr lang="en-US" sz="1400" u="none" strike="noStrike" dirty="0">
                          <a:effectLst/>
                        </a:rPr>
                        <a:t>-0.06</a:t>
                      </a:r>
                      <a:endParaRPr lang="en-US" sz="14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ctr" fontAlgn="b"/>
                      <a:r>
                        <a:rPr lang="en-US" sz="1400" u="none" strike="noStrike" dirty="0">
                          <a:effectLst/>
                        </a:rPr>
                        <a:t>-0.14</a:t>
                      </a:r>
                      <a:endParaRPr lang="en-US" sz="14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ctr" fontAlgn="b"/>
                      <a:r>
                        <a:rPr lang="en-US" sz="1400" u="none" strike="noStrike">
                          <a:effectLst/>
                        </a:rPr>
                        <a:t>-0.09</a:t>
                      </a:r>
                      <a:endParaRPr lang="en-US" sz="1400" b="0" i="0" u="none" strike="noStrike">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tc>
                  <a:txBody>
                    <a:bodyPr/>
                    <a:lstStyle/>
                    <a:p>
                      <a:pPr algn="ctr" fontAlgn="b"/>
                      <a:r>
                        <a:rPr lang="en-US" sz="1400" u="none" strike="noStrike" dirty="0">
                          <a:effectLst/>
                        </a:rPr>
                        <a:t>-0.11</a:t>
                      </a:r>
                      <a:endParaRPr lang="en-US" sz="1400" b="0" i="0" u="none" strike="noStrike" dirty="0">
                        <a:solidFill>
                          <a:srgbClr val="000000"/>
                        </a:solidFill>
                        <a:effectLst/>
                        <a:latin typeface="Calibri" panose="020F0502020204030204" pitchFamily="34" charset="0"/>
                      </a:endParaRPr>
                    </a:p>
                  </a:txBody>
                  <a:tcPr marL="6350" marR="6350" marT="6350" marB="0" anchor="b">
                    <a:solidFill>
                      <a:schemeClr val="accent2">
                        <a:lumMod val="40000"/>
                        <a:lumOff val="60000"/>
                      </a:schemeClr>
                    </a:solidFill>
                  </a:tcPr>
                </a:tc>
                <a:extLst>
                  <a:ext uri="{0D108BD9-81ED-4DB2-BD59-A6C34878D82A}">
                    <a16:rowId xmlns:a16="http://schemas.microsoft.com/office/drawing/2014/main" val="2117301521"/>
                  </a:ext>
                </a:extLst>
              </a:tr>
              <a:tr h="313685">
                <a:tc>
                  <a:txBody>
                    <a:bodyPr/>
                    <a:lstStyle/>
                    <a:p>
                      <a:pPr algn="ctr" fontAlgn="b"/>
                      <a:r>
                        <a:rPr lang="en-US" sz="1400" u="none" strike="noStrike">
                          <a:effectLst/>
                        </a:rPr>
                        <a:t>0.17</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u="none" strike="noStrike">
                          <a:effectLst/>
                        </a:rPr>
                        <a:t>1.05</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u="none" strike="noStrike" dirty="0">
                          <a:effectLst/>
                        </a:rPr>
                        <a:t>0.30</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u="none" strike="noStrike">
                          <a:effectLst/>
                        </a:rPr>
                        <a:t>1.03</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u="none" strike="noStrike" dirty="0">
                          <a:effectLst/>
                        </a:rPr>
                        <a:t>0.86</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u="none" strike="noStrike" dirty="0">
                          <a:effectLst/>
                        </a:rPr>
                        <a:t>1.03</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400" u="none" strike="noStrike" dirty="0">
                          <a:effectLst/>
                        </a:rPr>
                        <a:t>1.26</a:t>
                      </a:r>
                      <a:endParaRPr lang="en-US" sz="1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91351959"/>
                  </a:ext>
                </a:extLst>
              </a:tr>
            </a:tbl>
          </a:graphicData>
        </a:graphic>
      </p:graphicFrame>
    </p:spTree>
    <p:extLst>
      <p:ext uri="{BB962C8B-B14F-4D97-AF65-F5344CB8AC3E}">
        <p14:creationId xmlns:p14="http://schemas.microsoft.com/office/powerpoint/2010/main" val="20727251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love this place”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349" y="2244367"/>
            <a:ext cx="5339838" cy="4122355"/>
          </a:xfrm>
          <a:prstGeom prst="rect">
            <a:avLst/>
          </a:prstGeom>
        </p:spPr>
      </p:pic>
    </p:spTree>
    <p:extLst>
      <p:ext uri="{BB962C8B-B14F-4D97-AF65-F5344CB8AC3E}">
        <p14:creationId xmlns:p14="http://schemas.microsoft.com/office/powerpoint/2010/main" val="20328533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“MEH” group</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560" y="2604318"/>
            <a:ext cx="4919356" cy="3684911"/>
          </a:xfrm>
          <a:prstGeom prst="rect">
            <a:avLst/>
          </a:prstGeom>
        </p:spPr>
      </p:pic>
    </p:spTree>
    <p:extLst>
      <p:ext uri="{BB962C8B-B14F-4D97-AF65-F5344CB8AC3E}">
        <p14:creationId xmlns:p14="http://schemas.microsoft.com/office/powerpoint/2010/main" val="8484361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a:t>
            </a:r>
            <a:r>
              <a:rPr lang="en-US" dirty="0" err="1"/>
              <a:t>gotta</a:t>
            </a:r>
            <a:r>
              <a:rPr lang="en-US" dirty="0"/>
              <a:t> get outa here”</a:t>
            </a:r>
          </a:p>
        </p:txBody>
      </p:sp>
      <p:pic>
        <p:nvPicPr>
          <p:cNvPr id="1026" name="Picture 2" descr="the walking dead zombie GIF">
            <a:extLst>
              <a:ext uri="{FF2B5EF4-FFF2-40B4-BE49-F238E27FC236}">
                <a16:creationId xmlns:a16="http://schemas.microsoft.com/office/drawing/2014/main" id="{259367BE-2740-49AE-8529-1F76F6802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75" y="2470151"/>
            <a:ext cx="4286250" cy="241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0117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we say about these groups?</a:t>
            </a:r>
          </a:p>
        </p:txBody>
      </p:sp>
      <p:sp>
        <p:nvSpPr>
          <p:cNvPr id="3" name="Content Placeholder 2"/>
          <p:cNvSpPr>
            <a:spLocks noGrp="1"/>
          </p:cNvSpPr>
          <p:nvPr>
            <p:ph idx="1"/>
          </p:nvPr>
        </p:nvSpPr>
        <p:spPr>
          <a:xfrm>
            <a:off x="457200" y="2288876"/>
            <a:ext cx="8229600" cy="3837288"/>
          </a:xfrm>
        </p:spPr>
        <p:txBody>
          <a:bodyPr/>
          <a:lstStyle/>
          <a:p>
            <a:pPr marL="0" indent="0">
              <a:buNone/>
            </a:pPr>
            <a:r>
              <a:rPr lang="en-US" dirty="0"/>
              <a:t>Just naming these groups is one thing.  Can we use these ‘labels’ to know anything about our groups</a:t>
            </a:r>
            <a:r>
              <a:rPr lang="en-US" dirty="0" smtClean="0"/>
              <a:t>.</a:t>
            </a:r>
          </a:p>
          <a:p>
            <a:pPr marL="0" indent="0">
              <a:buNone/>
            </a:pPr>
            <a:endParaRPr lang="en-US" dirty="0"/>
          </a:p>
          <a:p>
            <a:pPr marL="0" indent="0">
              <a:buNone/>
            </a:pPr>
            <a:r>
              <a:rPr lang="en-US" dirty="0" smtClean="0"/>
              <a:t>That is can we look at information not used in the cluster analysis (demographic etc.)</a:t>
            </a:r>
          </a:p>
          <a:p>
            <a:pPr marL="0" indent="0">
              <a:buNone/>
            </a:pPr>
            <a:endParaRPr lang="en-US" dirty="0"/>
          </a:p>
          <a:p>
            <a:pPr marL="0" indent="0">
              <a:buNone/>
            </a:pPr>
            <a:r>
              <a:rPr lang="en-US" dirty="0" smtClean="0"/>
              <a:t>Here: Cluster 1 = BAD, 2 = Meh, 3 = “Yeah”   </a:t>
            </a:r>
            <a:endParaRPr lang="en-US" dirty="0"/>
          </a:p>
        </p:txBody>
      </p:sp>
    </p:spTree>
    <p:extLst>
      <p:ext uri="{BB962C8B-B14F-4D97-AF65-F5344CB8AC3E}">
        <p14:creationId xmlns:p14="http://schemas.microsoft.com/office/powerpoint/2010/main" val="23279048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Probability of Falling in each cluster</a:t>
            </a:r>
            <a:endParaRPr lang="en-US" dirty="0"/>
          </a:p>
        </p:txBody>
      </p:sp>
      <p:sp>
        <p:nvSpPr>
          <p:cNvPr id="3" name="Content Placeholder 2"/>
          <p:cNvSpPr>
            <a:spLocks noGrp="1"/>
          </p:cNvSpPr>
          <p:nvPr>
            <p:ph idx="1"/>
          </p:nvPr>
        </p:nvSpPr>
        <p:spPr>
          <a:xfrm>
            <a:off x="457200" y="2394528"/>
            <a:ext cx="8229600" cy="3895436"/>
          </a:xfrm>
        </p:spPr>
        <p:txBody>
          <a:bodyPr/>
          <a:lstStyle/>
          <a:p>
            <a:pPr marL="0" indent="0">
              <a:buNone/>
            </a:pPr>
            <a:r>
              <a:rPr lang="en-US" sz="3600" b="1" dirty="0">
                <a:latin typeface="Courier New" panose="02070309020205020404" pitchFamily="49" charset="0"/>
                <a:cs typeface="Courier New" panose="02070309020205020404" pitchFamily="49" charset="0"/>
              </a:rPr>
              <a:t>| </a:t>
            </a:r>
            <a:r>
              <a:rPr lang="en-US" sz="3600" b="1" dirty="0" err="1">
                <a:latin typeface="Courier New" panose="02070309020205020404" pitchFamily="49" charset="0"/>
                <a:cs typeface="Courier New" panose="02070309020205020404" pitchFamily="49" charset="0"/>
              </a:rPr>
              <a:t>clust</a:t>
            </a:r>
            <a:r>
              <a:rPr lang="en-US" sz="3600" b="1" dirty="0">
                <a:latin typeface="Courier New" panose="02070309020205020404" pitchFamily="49" charset="0"/>
                <a:cs typeface="Courier New" panose="02070309020205020404" pitchFamily="49" charset="0"/>
              </a:rPr>
              <a:t>|    n|      prop|</a:t>
            </a:r>
          </a:p>
          <a:p>
            <a:pPr marL="0" indent="0">
              <a:buNone/>
            </a:pPr>
            <a:r>
              <a:rPr lang="en-US" sz="3600" b="1" dirty="0">
                <a:latin typeface="Courier New" panose="02070309020205020404" pitchFamily="49" charset="0"/>
                <a:cs typeface="Courier New" panose="02070309020205020404" pitchFamily="49" charset="0"/>
              </a:rPr>
              <a:t>|-----:|----:|---------:|</a:t>
            </a:r>
          </a:p>
          <a:p>
            <a:pPr marL="0" indent="0">
              <a:buNone/>
            </a:pPr>
            <a:r>
              <a:rPr lang="en-US" sz="3600" b="1" dirty="0">
                <a:latin typeface="Courier New" panose="02070309020205020404" pitchFamily="49" charset="0"/>
                <a:cs typeface="Courier New" panose="02070309020205020404" pitchFamily="49" charset="0"/>
              </a:rPr>
              <a:t>|     1| 3928| 0.2920880|</a:t>
            </a:r>
          </a:p>
          <a:p>
            <a:pPr marL="0" indent="0">
              <a:buNone/>
            </a:pPr>
            <a:r>
              <a:rPr lang="en-US" sz="3600" b="1" dirty="0">
                <a:latin typeface="Courier New" panose="02070309020205020404" pitchFamily="49" charset="0"/>
                <a:cs typeface="Courier New" panose="02070309020205020404" pitchFamily="49" charset="0"/>
              </a:rPr>
              <a:t>|     2| 5966| 0.4436347|</a:t>
            </a:r>
          </a:p>
          <a:p>
            <a:pPr marL="0" indent="0">
              <a:buNone/>
            </a:pPr>
            <a:r>
              <a:rPr lang="en-US" sz="3600" b="1" dirty="0">
                <a:latin typeface="Courier New" panose="02070309020205020404" pitchFamily="49" charset="0"/>
                <a:cs typeface="Courier New" panose="02070309020205020404" pitchFamily="49" charset="0"/>
              </a:rPr>
              <a:t>|     3| 3554| 0.2642772|</a:t>
            </a:r>
          </a:p>
        </p:txBody>
      </p:sp>
    </p:spTree>
    <p:extLst>
      <p:ext uri="{BB962C8B-B14F-4D97-AF65-F5344CB8AC3E}">
        <p14:creationId xmlns:p14="http://schemas.microsoft.com/office/powerpoint/2010/main" val="41718380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FE922-A088-47BB-B74F-2E9DAA39FCE5}"/>
              </a:ext>
            </a:extLst>
          </p:cNvPr>
          <p:cNvSpPr>
            <a:spLocks noGrp="1"/>
          </p:cNvSpPr>
          <p:nvPr>
            <p:ph type="title"/>
          </p:nvPr>
        </p:nvSpPr>
        <p:spPr/>
        <p:txBody>
          <a:bodyPr/>
          <a:lstStyle/>
          <a:p>
            <a:r>
              <a:rPr lang="en-US" dirty="0"/>
              <a:t>K-Means</a:t>
            </a:r>
          </a:p>
        </p:txBody>
      </p:sp>
      <p:sp>
        <p:nvSpPr>
          <p:cNvPr id="3" name="Content Placeholder 2">
            <a:extLst>
              <a:ext uri="{FF2B5EF4-FFF2-40B4-BE49-F238E27FC236}">
                <a16:creationId xmlns:a16="http://schemas.microsoft.com/office/drawing/2014/main" id="{8955F569-E134-4D18-9EAD-FFEFC1DECA20}"/>
              </a:ext>
            </a:extLst>
          </p:cNvPr>
          <p:cNvSpPr>
            <a:spLocks noGrp="1"/>
          </p:cNvSpPr>
          <p:nvPr>
            <p:ph idx="1"/>
          </p:nvPr>
        </p:nvSpPr>
        <p:spPr>
          <a:xfrm>
            <a:off x="457200" y="2108200"/>
            <a:ext cx="8229600" cy="4157518"/>
          </a:xfrm>
        </p:spPr>
        <p:txBody>
          <a:bodyPr/>
          <a:lstStyle/>
          <a:p>
            <a:pPr marL="0" indent="0">
              <a:buNone/>
            </a:pPr>
            <a:r>
              <a:rPr lang="en-US" dirty="0" smtClean="0"/>
              <a:t>Hierarchical </a:t>
            </a:r>
            <a:r>
              <a:rPr lang="en-US" dirty="0"/>
              <a:t>clustering assumes that we know the distance between all observations</a:t>
            </a:r>
          </a:p>
          <a:p>
            <a:pPr lvl="1"/>
            <a:r>
              <a:rPr lang="en-US" sz="1800" dirty="0"/>
              <a:t>For 1000 observations this is ok. </a:t>
            </a:r>
          </a:p>
          <a:p>
            <a:pPr lvl="1"/>
            <a:r>
              <a:rPr lang="en-US" sz="1800" dirty="0"/>
              <a:t>For 100,000,000 observations this is time consuming and memory intensive!</a:t>
            </a:r>
          </a:p>
          <a:p>
            <a:pPr lvl="2"/>
            <a:r>
              <a:rPr lang="en-US" dirty="0"/>
              <a:t>There are 0.5*100,000,000</a:t>
            </a:r>
            <a:r>
              <a:rPr lang="en-US" baseline="30000" dirty="0"/>
              <a:t>2 </a:t>
            </a:r>
            <a:r>
              <a:rPr lang="en-US" dirty="0"/>
              <a:t>distances we need to compute!</a:t>
            </a:r>
          </a:p>
          <a:p>
            <a:pPr lvl="2"/>
            <a:r>
              <a:rPr lang="en-US" dirty="0"/>
              <a:t>That equates to approximately 40,000 terabytes of storage!!!</a:t>
            </a:r>
            <a:r>
              <a:rPr lang="en-US" baseline="30000" dirty="0"/>
              <a:t> </a:t>
            </a:r>
          </a:p>
          <a:p>
            <a:pPr lvl="1"/>
            <a:r>
              <a:rPr lang="en-US" sz="1800" dirty="0"/>
              <a:t>For K-means we say we want K clusters and try to find the K clusters that minimizes this distance. </a:t>
            </a:r>
          </a:p>
          <a:p>
            <a:pPr lvl="2"/>
            <a:r>
              <a:rPr lang="en-US" dirty="0"/>
              <a:t>K*100,000,000 distances &lt;&lt; 0.5*100,000,000</a:t>
            </a:r>
            <a:r>
              <a:rPr lang="en-US" baseline="30000" dirty="0"/>
              <a:t>2  </a:t>
            </a:r>
            <a:r>
              <a:rPr lang="en-US" dirty="0"/>
              <a:t>distances</a:t>
            </a:r>
          </a:p>
          <a:p>
            <a:pPr lvl="2"/>
            <a:r>
              <a:rPr lang="en-US" dirty="0"/>
              <a:t> K*11 MB &lt;&lt; 40,000 </a:t>
            </a:r>
            <a:r>
              <a:rPr lang="en-US" dirty="0" smtClean="0"/>
              <a:t>TB</a:t>
            </a:r>
          </a:p>
          <a:p>
            <a:pPr lvl="1"/>
            <a:r>
              <a:rPr lang="en-US" sz="1800" dirty="0" err="1" smtClean="0"/>
              <a:t>hclust</a:t>
            </a:r>
            <a:r>
              <a:rPr lang="en-US" sz="1800" dirty="0" smtClean="0"/>
              <a:t>() will not run when there are more than 65k observations. </a:t>
            </a:r>
          </a:p>
          <a:p>
            <a:pPr lvl="1"/>
            <a:endParaRPr lang="en-US" dirty="0"/>
          </a:p>
          <a:p>
            <a:pPr lvl="2"/>
            <a:endParaRPr lang="en-US" baseline="30000" dirty="0"/>
          </a:p>
        </p:txBody>
      </p:sp>
    </p:spTree>
    <p:extLst>
      <p:ext uri="{BB962C8B-B14F-4D97-AF65-F5344CB8AC3E}">
        <p14:creationId xmlns:p14="http://schemas.microsoft.com/office/powerpoint/2010/main" val="1238994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 regard to wages</a:t>
            </a:r>
            <a:endParaRPr lang="en-US" dirty="0"/>
          </a:p>
        </p:txBody>
      </p:sp>
      <p:sp>
        <p:nvSpPr>
          <p:cNvPr id="3" name="Content Placeholder 2"/>
          <p:cNvSpPr>
            <a:spLocks noGrp="1"/>
          </p:cNvSpPr>
          <p:nvPr>
            <p:ph idx="1"/>
          </p:nvPr>
        </p:nvSpPr>
        <p:spPr>
          <a:xfrm>
            <a:off x="133927" y="2699327"/>
            <a:ext cx="8622145" cy="3103563"/>
          </a:xfrm>
        </p:spPr>
        <p:txBody>
          <a:bodyPr/>
          <a:lstStyle/>
          <a:p>
            <a:pPr marL="0" indent="0">
              <a:buNone/>
            </a:pPr>
            <a:r>
              <a:rPr lang="en-US" b="1" dirty="0">
                <a:latin typeface="Courier New" panose="02070309020205020404" pitchFamily="49" charset="0"/>
                <a:cs typeface="Courier New" panose="02070309020205020404" pitchFamily="49" charset="0"/>
              </a:rPr>
              <a:t>|wage               | </a:t>
            </a:r>
            <a:r>
              <a:rPr lang="en-US" b="1" dirty="0" err="1">
                <a:latin typeface="Courier New" panose="02070309020205020404" pitchFamily="49" charset="0"/>
                <a:cs typeface="Courier New" panose="02070309020205020404" pitchFamily="49" charset="0"/>
              </a:rPr>
              <a:t>clust</a:t>
            </a:r>
            <a:r>
              <a:rPr lang="en-US" b="1" dirty="0">
                <a:latin typeface="Courier New" panose="02070309020205020404" pitchFamily="49" charset="0"/>
                <a:cs typeface="Courier New" panose="02070309020205020404" pitchFamily="49" charset="0"/>
              </a:rPr>
              <a:t>|    n|      prop|</a:t>
            </a:r>
          </a:p>
          <a:p>
            <a:pPr marL="0" indent="0">
              <a:buNone/>
            </a:pPr>
            <a:r>
              <a:rPr lang="en-US" b="1" dirty="0">
                <a:latin typeface="Courier New" panose="02070309020205020404" pitchFamily="49" charset="0"/>
                <a:cs typeface="Courier New" panose="02070309020205020404" pitchFamily="49" charset="0"/>
              </a:rPr>
              <a:t>|:------------------|-----:|----:|---------:|</a:t>
            </a:r>
          </a:p>
          <a:p>
            <a:pPr marL="0" indent="0">
              <a:buNone/>
            </a:pPr>
            <a:r>
              <a:rPr lang="en-US" b="1" dirty="0">
                <a:latin typeface="Courier New" panose="02070309020205020404" pitchFamily="49" charset="0"/>
                <a:cs typeface="Courier New" panose="02070309020205020404" pitchFamily="49" charset="0"/>
              </a:rPr>
              <a:t>|$100,000 or over   |     1|  708| 0.2401628|</a:t>
            </a:r>
          </a:p>
          <a:p>
            <a:pPr marL="0" indent="0">
              <a:buNone/>
            </a:pPr>
            <a:r>
              <a:rPr lang="en-US" b="1" dirty="0">
                <a:latin typeface="Courier New" panose="02070309020205020404" pitchFamily="49" charset="0"/>
                <a:cs typeface="Courier New" panose="02070309020205020404" pitchFamily="49" charset="0"/>
              </a:rPr>
              <a:t>|$100,000 or over   |     2| 1425| 0.4833786|</a:t>
            </a:r>
          </a:p>
          <a:p>
            <a:pPr marL="0" indent="0">
              <a:buNone/>
            </a:pPr>
            <a:r>
              <a:rPr lang="en-US" b="1" dirty="0">
                <a:latin typeface="Courier New" panose="02070309020205020404" pitchFamily="49" charset="0"/>
                <a:cs typeface="Courier New" panose="02070309020205020404" pitchFamily="49" charset="0"/>
              </a:rPr>
              <a:t>|$100,000 or over   |     3|  815| 0.2764586|</a:t>
            </a:r>
          </a:p>
        </p:txBody>
      </p:sp>
    </p:spTree>
    <p:extLst>
      <p:ext uri="{BB962C8B-B14F-4D97-AF65-F5344CB8AC3E}">
        <p14:creationId xmlns:p14="http://schemas.microsoft.com/office/powerpoint/2010/main" val="8491849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207818" y="2710873"/>
            <a:ext cx="8936182" cy="3103563"/>
          </a:xfrm>
        </p:spPr>
        <p:txBody>
          <a:bodyPr/>
          <a:lstStyle/>
          <a:p>
            <a:pPr marL="0" indent="0">
              <a:buNone/>
            </a:pPr>
            <a:r>
              <a:rPr lang="en-US" b="1" dirty="0">
                <a:latin typeface="Courier New" panose="02070309020205020404" pitchFamily="49" charset="0"/>
                <a:cs typeface="Courier New" panose="02070309020205020404" pitchFamily="49" charset="0"/>
              </a:rPr>
              <a:t>|wage               | </a:t>
            </a:r>
            <a:r>
              <a:rPr lang="en-US" b="1" dirty="0" err="1">
                <a:latin typeface="Courier New" panose="02070309020205020404" pitchFamily="49" charset="0"/>
                <a:cs typeface="Courier New" panose="02070309020205020404" pitchFamily="49" charset="0"/>
              </a:rPr>
              <a:t>clust</a:t>
            </a:r>
            <a:r>
              <a:rPr lang="en-US" b="1" dirty="0">
                <a:latin typeface="Courier New" panose="02070309020205020404" pitchFamily="49" charset="0"/>
                <a:cs typeface="Courier New" panose="02070309020205020404" pitchFamily="49" charset="0"/>
              </a:rPr>
              <a:t>|    n|      prop|</a:t>
            </a:r>
          </a:p>
          <a:p>
            <a:pPr marL="0" indent="0">
              <a:buNone/>
            </a:pPr>
            <a:r>
              <a:rPr lang="en-US" b="1" dirty="0">
                <a:latin typeface="Courier New" panose="02070309020205020404" pitchFamily="49" charset="0"/>
                <a:cs typeface="Courier New" panose="02070309020205020404" pitchFamily="49" charset="0"/>
              </a:rPr>
              <a:t>|:------------------|-----:|----:|---------:|</a:t>
            </a:r>
          </a:p>
          <a:p>
            <a:pPr marL="0" indent="0">
              <a:buNone/>
            </a:pPr>
            <a:r>
              <a:rPr lang="en-US" b="1" dirty="0">
                <a:latin typeface="Courier New" panose="02070309020205020404" pitchFamily="49" charset="0"/>
                <a:cs typeface="Courier New" panose="02070309020205020404" pitchFamily="49" charset="0"/>
              </a:rPr>
              <a:t>|Under $15,000      |     1|  248| 0.3568345|</a:t>
            </a:r>
          </a:p>
          <a:p>
            <a:pPr marL="0" indent="0">
              <a:buNone/>
            </a:pPr>
            <a:r>
              <a:rPr lang="en-US" b="1" dirty="0">
                <a:latin typeface="Courier New" panose="02070309020205020404" pitchFamily="49" charset="0"/>
                <a:cs typeface="Courier New" panose="02070309020205020404" pitchFamily="49" charset="0"/>
              </a:rPr>
              <a:t>|Under $15,000      |     2|  251| 0.3611511|</a:t>
            </a:r>
          </a:p>
          <a:p>
            <a:pPr marL="0" indent="0">
              <a:buNone/>
            </a:pPr>
            <a:r>
              <a:rPr lang="en-US" b="1" dirty="0">
                <a:latin typeface="Courier New" panose="02070309020205020404" pitchFamily="49" charset="0"/>
                <a:cs typeface="Courier New" panose="02070309020205020404" pitchFamily="49" charset="0"/>
              </a:rPr>
              <a:t>|Under $15,000      |     3|  196| 0.2820144|</a:t>
            </a:r>
          </a:p>
        </p:txBody>
      </p:sp>
    </p:spTree>
    <p:extLst>
      <p:ext uri="{BB962C8B-B14F-4D97-AF65-F5344CB8AC3E}">
        <p14:creationId xmlns:p14="http://schemas.microsoft.com/office/powerpoint/2010/main" val="26673842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Race?</a:t>
            </a:r>
            <a:endParaRPr lang="en-US" dirty="0"/>
          </a:p>
        </p:txBody>
      </p:sp>
      <p:sp>
        <p:nvSpPr>
          <p:cNvPr id="3" name="Content Placeholder 2"/>
          <p:cNvSpPr>
            <a:spLocks noGrp="1"/>
          </p:cNvSpPr>
          <p:nvPr>
            <p:ph idx="1"/>
          </p:nvPr>
        </p:nvSpPr>
        <p:spPr>
          <a:xfrm>
            <a:off x="457200" y="1968500"/>
            <a:ext cx="8575964" cy="4157663"/>
          </a:xfrm>
        </p:spPr>
        <p:txBody>
          <a:bodyPr/>
          <a:lstStyle/>
          <a:p>
            <a:pPr marL="0" indent="0">
              <a:buNone/>
            </a:pPr>
            <a:r>
              <a:rPr lang="en-US" sz="1200" dirty="0">
                <a:latin typeface="Courier New" panose="02070309020205020404" pitchFamily="49" charset="0"/>
                <a:cs typeface="Courier New" panose="02070309020205020404" pitchFamily="49" charset="0"/>
              </a:rPr>
              <a:t>|race                                                      | </a:t>
            </a:r>
            <a:r>
              <a:rPr lang="en-US" sz="1200" dirty="0" err="1">
                <a:latin typeface="Courier New" panose="02070309020205020404" pitchFamily="49" charset="0"/>
                <a:cs typeface="Courier New" panose="02070309020205020404" pitchFamily="49" charset="0"/>
              </a:rPr>
              <a:t>clust</a:t>
            </a:r>
            <a:r>
              <a:rPr lang="en-US" sz="1200" dirty="0">
                <a:latin typeface="Courier New" panose="02070309020205020404" pitchFamily="49" charset="0"/>
                <a:cs typeface="Courier New" panose="02070309020205020404" pitchFamily="49" charset="0"/>
              </a:rPr>
              <a:t>|    n|      prop|</a:t>
            </a:r>
          </a:p>
          <a:p>
            <a:pPr marL="0" indent="0">
              <a:buNone/>
            </a:pPr>
            <a:r>
              <a:rPr lang="en-US" sz="1200" dirty="0">
                <a:latin typeface="Courier New" panose="02070309020205020404" pitchFamily="49" charset="0"/>
                <a:cs typeface="Courier New" panose="02070309020205020404" pitchFamily="49" charset="0"/>
              </a:rPr>
              <a:t>|Asian (If necessary, read:) includes Chinese, Filipino... |     1|   82| 0.2827586|</a:t>
            </a:r>
          </a:p>
          <a:p>
            <a:pPr marL="0" indent="0">
              <a:buNone/>
            </a:pPr>
            <a:r>
              <a:rPr lang="en-US" sz="1200" dirty="0">
                <a:latin typeface="Courier New" panose="02070309020205020404" pitchFamily="49" charset="0"/>
                <a:cs typeface="Courier New" panose="02070309020205020404" pitchFamily="49" charset="0"/>
              </a:rPr>
              <a:t>|Asian (If necessary, read:) includes Chinese, Filipino... |     2|  149| 0.5137931|</a:t>
            </a:r>
          </a:p>
          <a:p>
            <a:pPr marL="0" indent="0">
              <a:buNone/>
            </a:pPr>
            <a:r>
              <a:rPr lang="en-US" sz="1200" dirty="0">
                <a:latin typeface="Courier New" panose="02070309020205020404" pitchFamily="49" charset="0"/>
                <a:cs typeface="Courier New" panose="02070309020205020404" pitchFamily="49" charset="0"/>
              </a:rPr>
              <a:t>|Asian (If necessary, read:) includes Chinese, Filipino... |     3|   59| 0.2034483|</a:t>
            </a:r>
          </a:p>
          <a:p>
            <a:pPr marL="0" indent="0">
              <a:buNone/>
            </a:pPr>
            <a:r>
              <a:rPr lang="en-US" sz="1200" dirty="0">
                <a:latin typeface="Courier New" panose="02070309020205020404" pitchFamily="49" charset="0"/>
                <a:cs typeface="Courier New" panose="02070309020205020404" pitchFamily="49" charset="0"/>
              </a:rPr>
              <a:t>|Black or African-American                                 |     1|  510| 0.3635068|</a:t>
            </a:r>
          </a:p>
          <a:p>
            <a:pPr marL="0" indent="0">
              <a:buNone/>
            </a:pPr>
            <a:r>
              <a:rPr lang="en-US" sz="1200" dirty="0">
                <a:latin typeface="Courier New" panose="02070309020205020404" pitchFamily="49" charset="0"/>
                <a:cs typeface="Courier New" panose="02070309020205020404" pitchFamily="49" charset="0"/>
              </a:rPr>
              <a:t>|Black or African-American                                 |     2|  545| 0.3884533|</a:t>
            </a:r>
          </a:p>
          <a:p>
            <a:pPr marL="0" indent="0">
              <a:buNone/>
            </a:pPr>
            <a:r>
              <a:rPr lang="en-US" sz="1200" dirty="0">
                <a:latin typeface="Courier New" panose="02070309020205020404" pitchFamily="49" charset="0"/>
                <a:cs typeface="Courier New" panose="02070309020205020404" pitchFamily="49" charset="0"/>
              </a:rPr>
              <a:t>|Black or African-American                                 |     3|  348| 0.2480399|</a:t>
            </a:r>
          </a:p>
          <a:p>
            <a:pPr marL="0" indent="0">
              <a:buNone/>
            </a:pPr>
            <a:r>
              <a:rPr lang="en-US" sz="1200" dirty="0">
                <a:latin typeface="Courier New" panose="02070309020205020404" pitchFamily="49" charset="0"/>
                <a:cs typeface="Courier New" panose="02070309020205020404" pitchFamily="49" charset="0"/>
              </a:rPr>
              <a:t>|White                                                     |     1| 2945| 0.2764999|</a:t>
            </a:r>
          </a:p>
          <a:p>
            <a:pPr marL="0" indent="0">
              <a:buNone/>
            </a:pPr>
            <a:r>
              <a:rPr lang="en-US" sz="1200" dirty="0">
                <a:latin typeface="Courier New" panose="02070309020205020404" pitchFamily="49" charset="0"/>
                <a:cs typeface="Courier New" panose="02070309020205020404" pitchFamily="49" charset="0"/>
              </a:rPr>
              <a:t>|White                                                     |     2| 4817| 0.4522580|</a:t>
            </a:r>
          </a:p>
          <a:p>
            <a:pPr marL="0" indent="0">
              <a:buNone/>
            </a:pPr>
            <a:r>
              <a:rPr lang="en-US" sz="1200" dirty="0">
                <a:latin typeface="Courier New" panose="02070309020205020404" pitchFamily="49" charset="0"/>
                <a:cs typeface="Courier New" panose="02070309020205020404" pitchFamily="49" charset="0"/>
              </a:rPr>
              <a:t>|White                                                     |     3| 2889| 0.2712421|</a:t>
            </a:r>
          </a:p>
        </p:txBody>
      </p:sp>
    </p:spTree>
    <p:extLst>
      <p:ext uri="{BB962C8B-B14F-4D97-AF65-F5344CB8AC3E}">
        <p14:creationId xmlns:p14="http://schemas.microsoft.com/office/powerpoint/2010/main" val="3503794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Education?</a:t>
            </a:r>
            <a:endParaRPr lang="en-US" dirty="0"/>
          </a:p>
        </p:txBody>
      </p:sp>
      <p:sp>
        <p:nvSpPr>
          <p:cNvPr id="3" name="Content Placeholder 2"/>
          <p:cNvSpPr>
            <a:spLocks noGrp="1"/>
          </p:cNvSpPr>
          <p:nvPr>
            <p:ph idx="1"/>
          </p:nvPr>
        </p:nvSpPr>
        <p:spPr>
          <a:xfrm>
            <a:off x="457200" y="2152074"/>
            <a:ext cx="8229600" cy="3974090"/>
          </a:xfrm>
        </p:spPr>
        <p:txBody>
          <a:bodyPr/>
          <a:lstStyle/>
          <a:p>
            <a:pPr marL="0" indent="0">
              <a:buNone/>
            </a:pP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edu</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clust</a:t>
            </a:r>
            <a:r>
              <a:rPr lang="en-US" sz="1600" dirty="0">
                <a:latin typeface="Courier New" panose="02070309020205020404" pitchFamily="49" charset="0"/>
                <a:cs typeface="Courier New" panose="02070309020205020404" pitchFamily="49" charset="0"/>
              </a:rPr>
              <a:t>|    n|      prop|</a:t>
            </a:r>
          </a:p>
          <a:p>
            <a:pPr marL="0" indent="0">
              <a:buNone/>
            </a:pP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|Post-graduate work or degree     |     1|  769| 0.2556516|</a:t>
            </a:r>
          </a:p>
          <a:p>
            <a:pPr marL="0" indent="0">
              <a:buNone/>
            </a:pPr>
            <a:r>
              <a:rPr lang="en-US" sz="1600" dirty="0">
                <a:latin typeface="Courier New" panose="02070309020205020404" pitchFamily="49" charset="0"/>
                <a:cs typeface="Courier New" panose="02070309020205020404" pitchFamily="49" charset="0"/>
              </a:rPr>
              <a:t>|Post-graduate work or degree     |     2| 1434| 0.4767287|</a:t>
            </a:r>
          </a:p>
          <a:p>
            <a:pPr marL="0" indent="0">
              <a:buNone/>
            </a:pPr>
            <a:r>
              <a:rPr lang="en-US" sz="1600" dirty="0">
                <a:latin typeface="Courier New" panose="02070309020205020404" pitchFamily="49" charset="0"/>
                <a:cs typeface="Courier New" panose="02070309020205020404" pitchFamily="49" charset="0"/>
              </a:rPr>
              <a:t>|Post-graduate work or degree     |     3|  805| 0.2676197|</a:t>
            </a:r>
          </a:p>
          <a:p>
            <a:pPr marL="0" indent="0">
              <a:buNone/>
            </a:pPr>
            <a:r>
              <a:rPr lang="en-US" sz="1600" dirty="0">
                <a:latin typeface="Courier New" panose="02070309020205020404" pitchFamily="49" charset="0"/>
                <a:cs typeface="Courier New" panose="02070309020205020404" pitchFamily="49" charset="0"/>
              </a:rPr>
              <a:t>|Some high school                 |     1|  164| 0.3147793|</a:t>
            </a:r>
          </a:p>
          <a:p>
            <a:pPr marL="0" indent="0">
              <a:buNone/>
            </a:pPr>
            <a:r>
              <a:rPr lang="en-US" sz="1600" dirty="0">
                <a:latin typeface="Courier New" panose="02070309020205020404" pitchFamily="49" charset="0"/>
                <a:cs typeface="Courier New" panose="02070309020205020404" pitchFamily="49" charset="0"/>
              </a:rPr>
              <a:t>|Some high school                 |     2|  184| 0.3531670|</a:t>
            </a:r>
          </a:p>
          <a:p>
            <a:pPr marL="0" indent="0">
              <a:buNone/>
            </a:pPr>
            <a:r>
              <a:rPr lang="en-US" sz="1600" dirty="0">
                <a:latin typeface="Courier New" panose="02070309020205020404" pitchFamily="49" charset="0"/>
                <a:cs typeface="Courier New" panose="02070309020205020404" pitchFamily="49" charset="0"/>
              </a:rPr>
              <a:t>|Some high school                 |     3|  173| 0.3320537|</a:t>
            </a:r>
          </a:p>
        </p:txBody>
      </p:sp>
    </p:spTree>
    <p:extLst>
      <p:ext uri="{BB962C8B-B14F-4D97-AF65-F5344CB8AC3E}">
        <p14:creationId xmlns:p14="http://schemas.microsoft.com/office/powerpoint/2010/main" val="39053265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lstStyle/>
          <a:p>
            <a:pPr marL="0" indent="0">
              <a:buNone/>
            </a:pPr>
            <a:r>
              <a:rPr lang="en-US" dirty="0" smtClean="0"/>
              <a:t>So how can we name these “groups” now that we know more about them? </a:t>
            </a:r>
          </a:p>
          <a:p>
            <a:pPr marL="0" indent="0">
              <a:buNone/>
            </a:pPr>
            <a:endParaRPr lang="en-US" dirty="0"/>
          </a:p>
          <a:p>
            <a:pPr marL="0" indent="0">
              <a:buNone/>
            </a:pPr>
            <a:r>
              <a:rPr lang="en-US" dirty="0" smtClean="0"/>
              <a:t>Are there other questions you can ask about </a:t>
            </a:r>
            <a:r>
              <a:rPr lang="en-US" smtClean="0"/>
              <a:t>the data? </a:t>
            </a:r>
            <a:endParaRPr lang="en-US" dirty="0"/>
          </a:p>
        </p:txBody>
      </p:sp>
    </p:spTree>
    <p:extLst>
      <p:ext uri="{BB962C8B-B14F-4D97-AF65-F5344CB8AC3E}">
        <p14:creationId xmlns:p14="http://schemas.microsoft.com/office/powerpoint/2010/main" val="15980043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1DB88C-A0BF-4AAC-A1D5-83B308086BBD}"/>
              </a:ext>
            </a:extLst>
          </p:cNvPr>
          <p:cNvSpPr>
            <a:spLocks noGrp="1"/>
          </p:cNvSpPr>
          <p:nvPr>
            <p:ph idx="1"/>
          </p:nvPr>
        </p:nvSpPr>
        <p:spPr>
          <a:xfrm>
            <a:off x="457200" y="872836"/>
            <a:ext cx="8229600" cy="5253327"/>
          </a:xfrm>
        </p:spPr>
        <p:txBody>
          <a:bodyPr/>
          <a:lstStyle/>
          <a:p>
            <a:pPr marL="0" indent="0">
              <a:buNone/>
            </a:pPr>
            <a:r>
              <a:rPr lang="en-US" b="1" dirty="0">
                <a:solidFill>
                  <a:srgbClr val="FF0000"/>
                </a:solidFill>
              </a:rPr>
              <a:t>Algorithm:</a:t>
            </a:r>
            <a:r>
              <a:rPr lang="en-US" dirty="0"/>
              <a:t> </a:t>
            </a:r>
          </a:p>
          <a:p>
            <a:pPr marL="0" indent="0">
              <a:buNone/>
            </a:pPr>
            <a:endParaRPr lang="en-US" dirty="0"/>
          </a:p>
          <a:p>
            <a:pPr marL="0" indent="0">
              <a:buNone/>
            </a:pPr>
            <a:r>
              <a:rPr lang="en-US" dirty="0"/>
              <a:t>CLUST &lt;- randomly pick K cluster centroids. </a:t>
            </a:r>
          </a:p>
          <a:p>
            <a:pPr marL="0" indent="0">
              <a:buNone/>
            </a:pPr>
            <a:r>
              <a:rPr lang="en-US" dirty="0"/>
              <a:t>Until Convergence</a:t>
            </a:r>
          </a:p>
          <a:p>
            <a:pPr marL="400050" lvl="1" indent="0">
              <a:buNone/>
            </a:pPr>
            <a:r>
              <a:rPr lang="en-US" dirty="0"/>
              <a:t>For Each observation </a:t>
            </a:r>
            <a:r>
              <a:rPr lang="en-US" dirty="0" err="1"/>
              <a:t>i</a:t>
            </a:r>
            <a:endParaRPr lang="en-US" dirty="0"/>
          </a:p>
          <a:p>
            <a:pPr marL="800100" lvl="2" indent="0">
              <a:buNone/>
            </a:pPr>
            <a:r>
              <a:rPr lang="en-US" dirty="0"/>
              <a:t> Find closest centroid k in CLUST for observation </a:t>
            </a:r>
            <a:r>
              <a:rPr lang="en-US" dirty="0" err="1"/>
              <a:t>i</a:t>
            </a:r>
            <a:endParaRPr lang="en-US" dirty="0"/>
          </a:p>
          <a:p>
            <a:pPr marL="800100" lvl="2" indent="0">
              <a:buNone/>
            </a:pPr>
            <a:r>
              <a:rPr lang="en-US" dirty="0"/>
              <a:t> Label </a:t>
            </a:r>
            <a:r>
              <a:rPr lang="en-US" dirty="0" err="1"/>
              <a:t>i</a:t>
            </a:r>
            <a:r>
              <a:rPr lang="en-US" dirty="0"/>
              <a:t>  with cluster k</a:t>
            </a:r>
          </a:p>
          <a:p>
            <a:pPr marL="400050" lvl="1" indent="0">
              <a:buNone/>
            </a:pPr>
            <a:r>
              <a:rPr lang="en-US" dirty="0"/>
              <a:t>Loop</a:t>
            </a:r>
          </a:p>
          <a:p>
            <a:pPr marL="400050" lvl="1" indent="0">
              <a:buNone/>
            </a:pPr>
            <a:r>
              <a:rPr lang="en-US" dirty="0"/>
              <a:t>CLUST &lt;- recompute cluster centroids</a:t>
            </a:r>
          </a:p>
          <a:p>
            <a:pPr marL="0" indent="0">
              <a:buNone/>
            </a:pPr>
            <a:r>
              <a:rPr lang="en-US" dirty="0"/>
              <a:t>Loop</a:t>
            </a:r>
          </a:p>
          <a:p>
            <a:pPr marL="400050" lvl="1" indent="0">
              <a:buNone/>
            </a:pPr>
            <a:endParaRPr lang="en-US" dirty="0"/>
          </a:p>
          <a:p>
            <a:pPr marL="0" indent="0">
              <a:buNone/>
            </a:pPr>
            <a:r>
              <a:rPr lang="en-US" dirty="0"/>
              <a:t>	</a:t>
            </a:r>
          </a:p>
        </p:txBody>
      </p:sp>
    </p:spTree>
    <p:extLst>
      <p:ext uri="{BB962C8B-B14F-4D97-AF65-F5344CB8AC3E}">
        <p14:creationId xmlns:p14="http://schemas.microsoft.com/office/powerpoint/2010/main" val="359353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A74632-C4F2-4110-BC12-A04245A46F70}"/>
              </a:ext>
            </a:extLst>
          </p:cNvPr>
          <p:cNvSpPr>
            <a:spLocks noGrp="1"/>
          </p:cNvSpPr>
          <p:nvPr>
            <p:ph idx="1"/>
          </p:nvPr>
        </p:nvSpPr>
        <p:spPr>
          <a:xfrm>
            <a:off x="540327" y="1153391"/>
            <a:ext cx="8229600" cy="5170199"/>
          </a:xfrm>
        </p:spPr>
        <p:txBody>
          <a:bodyPr/>
          <a:lstStyle/>
          <a:p>
            <a:pPr marL="0" indent="0">
              <a:buNone/>
            </a:pPr>
            <a:r>
              <a:rPr lang="en-US" dirty="0">
                <a:solidFill>
                  <a:srgbClr val="FF0000"/>
                </a:solidFill>
              </a:rPr>
              <a:t>Idea:  </a:t>
            </a:r>
            <a:r>
              <a:rPr lang="en-US" dirty="0"/>
              <a:t>We want to save time so we assume there are K clusters. We start off by throwing out K random cluster centers (i.e. the average d(</a:t>
            </a:r>
            <a:r>
              <a:rPr lang="en-US" dirty="0" err="1"/>
              <a:t>x,y</a:t>
            </a:r>
            <a:r>
              <a:rPr lang="en-US" dirty="0"/>
              <a:t>) for cluster k) then we find the data closest to each cluster, recompute the centroids, and repeat until the centroid center’s don’t change that much. EASY PEASY. </a:t>
            </a:r>
          </a:p>
          <a:p>
            <a:pPr marL="0" indent="0">
              <a:buNone/>
            </a:pPr>
            <a:endParaRPr lang="en-US" dirty="0">
              <a:solidFill>
                <a:srgbClr val="FF0000"/>
              </a:solidFill>
            </a:endParaRPr>
          </a:p>
          <a:p>
            <a:pPr marL="0" indent="0">
              <a:buNone/>
            </a:pPr>
            <a:endParaRPr lang="en-US" dirty="0">
              <a:solidFill>
                <a:srgbClr val="FF0000"/>
              </a:solidFill>
            </a:endParaRPr>
          </a:p>
        </p:txBody>
      </p:sp>
      <p:pic>
        <p:nvPicPr>
          <p:cNvPr id="1026" name="Picture 2" descr="mike myers thumbs up GIF">
            <a:extLst>
              <a:ext uri="{FF2B5EF4-FFF2-40B4-BE49-F238E27FC236}">
                <a16:creationId xmlns:a16="http://schemas.microsoft.com/office/drawing/2014/main" id="{AB574658-2A68-4E47-AFCC-157AF63D489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369127" y="4104408"/>
            <a:ext cx="45720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18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66106-1C44-4C50-A663-A864DD0DA9D1}"/>
              </a:ext>
            </a:extLst>
          </p:cNvPr>
          <p:cNvSpPr>
            <a:spLocks noGrp="1"/>
          </p:cNvSpPr>
          <p:nvPr>
            <p:ph type="title"/>
          </p:nvPr>
        </p:nvSpPr>
        <p:spPr/>
        <p:txBody>
          <a:bodyPr/>
          <a:lstStyle/>
          <a:p>
            <a:r>
              <a:rPr lang="en-US" dirty="0"/>
              <a:t>Our Data</a:t>
            </a:r>
          </a:p>
        </p:txBody>
      </p:sp>
      <p:sp>
        <p:nvSpPr>
          <p:cNvPr id="3" name="Content Placeholder 2">
            <a:extLst>
              <a:ext uri="{FF2B5EF4-FFF2-40B4-BE49-F238E27FC236}">
                <a16:creationId xmlns:a16="http://schemas.microsoft.com/office/drawing/2014/main" id="{4D33DCDD-EFB2-4500-8A09-EFA7F13C58B0}"/>
              </a:ext>
            </a:extLst>
          </p:cNvPr>
          <p:cNvSpPr>
            <a:spLocks noGrp="1"/>
          </p:cNvSpPr>
          <p:nvPr>
            <p:ph idx="1"/>
          </p:nvPr>
        </p:nvSpPr>
        <p:spPr>
          <a:xfrm>
            <a:off x="457200" y="1968500"/>
            <a:ext cx="8229600" cy="4157663"/>
          </a:xfrm>
        </p:spPr>
        <p:txBody>
          <a:bodyPr/>
          <a:lstStyle/>
          <a:p>
            <a:r>
              <a:rPr lang="en-US" dirty="0"/>
              <a:t>This time we are going to look at real data. This comes from the “</a:t>
            </a:r>
            <a:r>
              <a:rPr lang="en-US" b="1" dirty="0"/>
              <a:t>Knight Foundation Soul of the Community survey.</a:t>
            </a:r>
            <a:r>
              <a:rPr lang="en-US" dirty="0"/>
              <a:t>” </a:t>
            </a:r>
          </a:p>
          <a:p>
            <a:endParaRPr lang="en-US" dirty="0"/>
          </a:p>
          <a:p>
            <a:r>
              <a:rPr lang="en-US" dirty="0"/>
              <a:t>This survey looks at a variety of metropolitan areas and attempts looking at community involvement.</a:t>
            </a:r>
          </a:p>
          <a:p>
            <a:endParaRPr lang="en-US" dirty="0"/>
          </a:p>
          <a:p>
            <a:r>
              <a:rPr lang="en-US" dirty="0"/>
              <a:t>Let’s start looking at this assuming a Euclidean distance metric.  </a:t>
            </a:r>
          </a:p>
        </p:txBody>
      </p:sp>
    </p:spTree>
    <p:extLst>
      <p:ext uri="{BB962C8B-B14F-4D97-AF65-F5344CB8AC3E}">
        <p14:creationId xmlns:p14="http://schemas.microsoft.com/office/powerpoint/2010/main" val="1613743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2758"/>
            <a:ext cx="8229600" cy="5293406"/>
          </a:xfrm>
        </p:spPr>
        <p:txBody>
          <a:bodyPr/>
          <a:lstStyle/>
          <a:p>
            <a:r>
              <a:rPr lang="en-US" dirty="0"/>
              <a:t>The Data </a:t>
            </a:r>
          </a:p>
          <a:p>
            <a:pPr lvl="1"/>
            <a:r>
              <a:rPr lang="en-US" dirty="0"/>
              <a:t>Based upon survey responses. </a:t>
            </a:r>
          </a:p>
          <a:p>
            <a:pPr lvl="2"/>
            <a:r>
              <a:rPr lang="en-US" dirty="0"/>
              <a:t>1 = Low</a:t>
            </a:r>
          </a:p>
          <a:p>
            <a:pPr lvl="2"/>
            <a:r>
              <a:rPr lang="en-US" dirty="0"/>
              <a:t>7 = High</a:t>
            </a:r>
          </a:p>
          <a:p>
            <a:pPr lvl="1"/>
            <a:r>
              <a:rPr lang="en-US" dirty="0"/>
              <a:t>Also have demographic characteristics (Race/Education/Income/Sex etc.)</a:t>
            </a:r>
          </a:p>
          <a:p>
            <a:pPr marL="914400" lvl="2" indent="0">
              <a:buNone/>
            </a:pPr>
            <a:endParaRPr lang="en-US" dirty="0"/>
          </a:p>
          <a:p>
            <a:pPr lvl="1"/>
            <a:r>
              <a:rPr lang="en-US" dirty="0" smtClean="0"/>
              <a:t>Messy:</a:t>
            </a:r>
          </a:p>
          <a:p>
            <a:pPr lvl="2"/>
            <a:r>
              <a:rPr lang="en-US" dirty="0" smtClean="0"/>
              <a:t>It </a:t>
            </a:r>
            <a:r>
              <a:rPr lang="en-US" dirty="0"/>
              <a:t>is not coded the </a:t>
            </a:r>
            <a:r>
              <a:rPr lang="en-US" dirty="0" smtClean="0"/>
              <a:t>same for every respondent. </a:t>
            </a:r>
          </a:p>
          <a:p>
            <a:pPr lvl="2"/>
            <a:r>
              <a:rPr lang="en-US" dirty="0" smtClean="0"/>
              <a:t>Also is a weighted study.  We are going to ignore that for the time being. </a:t>
            </a:r>
          </a:p>
          <a:p>
            <a:pPr marL="457200" lvl="1" indent="0">
              <a:buNone/>
            </a:pPr>
            <a:endParaRPr lang="en-US" dirty="0"/>
          </a:p>
        </p:txBody>
      </p:sp>
    </p:spTree>
    <p:extLst>
      <p:ext uri="{BB962C8B-B14F-4D97-AF65-F5344CB8AC3E}">
        <p14:creationId xmlns:p14="http://schemas.microsoft.com/office/powerpoint/2010/main" val="1370037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B8B76B-0C25-4D9C-83F6-E64B7D70FEF2}"/>
              </a:ext>
            </a:extLst>
          </p:cNvPr>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17809" y="1810327"/>
            <a:ext cx="8268991" cy="4414982"/>
          </a:xfrm>
          <a:prstGeom prst="rect">
            <a:avLst/>
          </a:prstGeom>
        </p:spPr>
      </p:pic>
    </p:spTree>
    <p:extLst>
      <p:ext uri="{BB962C8B-B14F-4D97-AF65-F5344CB8AC3E}">
        <p14:creationId xmlns:p14="http://schemas.microsoft.com/office/powerpoint/2010/main" val="3545648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Find the “optimal” cluster size</a:t>
            </a:r>
            <a:endParaRPr lang="en-US" dirty="0"/>
          </a:p>
        </p:txBody>
      </p:sp>
      <p:sp>
        <p:nvSpPr>
          <p:cNvPr id="3" name="Content Placeholder 2"/>
          <p:cNvSpPr>
            <a:spLocks noGrp="1"/>
          </p:cNvSpPr>
          <p:nvPr>
            <p:ph idx="1"/>
          </p:nvPr>
        </p:nvSpPr>
        <p:spPr>
          <a:xfrm>
            <a:off x="457200" y="1968500"/>
            <a:ext cx="8229600" cy="4157663"/>
          </a:xfrm>
        </p:spPr>
        <p:txBody>
          <a:bodyPr/>
          <a:lstStyle/>
          <a:p>
            <a:pPr marL="0" indent="0">
              <a:buNone/>
            </a:pPr>
            <a:r>
              <a:rPr lang="en-US" sz="1400" dirty="0" err="1" smtClean="0"/>
              <a:t>df</a:t>
            </a:r>
            <a:r>
              <a:rPr lang="en-US" sz="1400" dirty="0" smtClean="0"/>
              <a:t> </a:t>
            </a:r>
            <a:r>
              <a:rPr lang="en-US" sz="1400" dirty="0"/>
              <a:t>&lt;- scale(</a:t>
            </a:r>
            <a:r>
              <a:rPr lang="en-US" sz="1400" dirty="0" err="1"/>
              <a:t>df</a:t>
            </a:r>
            <a:r>
              <a:rPr lang="en-US" sz="1400" dirty="0"/>
              <a:t>[,-15]) </a:t>
            </a:r>
            <a:r>
              <a:rPr lang="en-US" sz="1400" dirty="0">
                <a:solidFill>
                  <a:schemeClr val="accent1"/>
                </a:solidFill>
              </a:rPr>
              <a:t>#do this to make </a:t>
            </a:r>
            <a:r>
              <a:rPr lang="en-US" sz="1400" dirty="0" err="1">
                <a:solidFill>
                  <a:schemeClr val="accent1"/>
                </a:solidFill>
              </a:rPr>
              <a:t>everthing</a:t>
            </a:r>
            <a:r>
              <a:rPr lang="en-US" sz="1400" dirty="0">
                <a:solidFill>
                  <a:schemeClr val="accent1"/>
                </a:solidFill>
              </a:rPr>
              <a:t> mean = 0, </a:t>
            </a:r>
            <a:r>
              <a:rPr lang="en-US" sz="1400" dirty="0" err="1">
                <a:solidFill>
                  <a:schemeClr val="accent1"/>
                </a:solidFill>
              </a:rPr>
              <a:t>sd</a:t>
            </a:r>
            <a:r>
              <a:rPr lang="en-US" sz="1400" dirty="0">
                <a:solidFill>
                  <a:schemeClr val="accent1"/>
                </a:solidFill>
              </a:rPr>
              <a:t> = 1 </a:t>
            </a:r>
          </a:p>
          <a:p>
            <a:pPr marL="0" indent="0">
              <a:buNone/>
            </a:pPr>
            <a:endParaRPr lang="en-US" sz="1400" dirty="0"/>
          </a:p>
          <a:p>
            <a:pPr marL="0" indent="0">
              <a:buNone/>
            </a:pPr>
            <a:r>
              <a:rPr lang="en-US" sz="1400" dirty="0" err="1"/>
              <a:t>reduced.df</a:t>
            </a:r>
            <a:r>
              <a:rPr lang="en-US" sz="1400" dirty="0"/>
              <a:t> &lt;- </a:t>
            </a:r>
            <a:r>
              <a:rPr lang="en-US" sz="1400" dirty="0" err="1"/>
              <a:t>sample_frac</a:t>
            </a:r>
            <a:r>
              <a:rPr lang="en-US" sz="1400" dirty="0"/>
              <a:t>(</a:t>
            </a:r>
            <a:r>
              <a:rPr lang="en-US" sz="1400" dirty="0" err="1"/>
              <a:t>as.data.frame</a:t>
            </a:r>
            <a:r>
              <a:rPr lang="en-US" sz="1400" dirty="0"/>
              <a:t>(</a:t>
            </a:r>
            <a:r>
              <a:rPr lang="en-US" sz="1400" dirty="0" err="1"/>
              <a:t>df</a:t>
            </a:r>
            <a:r>
              <a:rPr lang="en-US" sz="1400" dirty="0"/>
              <a:t>),size = 0.10) </a:t>
            </a:r>
            <a:r>
              <a:rPr lang="en-US" sz="1400" dirty="0">
                <a:solidFill>
                  <a:schemeClr val="accent1"/>
                </a:solidFill>
              </a:rPr>
              <a:t># randomly sample 10% of the data</a:t>
            </a:r>
          </a:p>
          <a:p>
            <a:pPr marL="0" indent="0">
              <a:buNone/>
            </a:pPr>
            <a:r>
              <a:rPr lang="en-US" sz="1400" dirty="0"/>
              <a:t>                                                       </a:t>
            </a:r>
            <a:r>
              <a:rPr lang="en-US" sz="1400" dirty="0" smtClean="0"/>
              <a:t>				     </a:t>
            </a:r>
            <a:r>
              <a:rPr lang="en-US" sz="1400" dirty="0" smtClean="0">
                <a:solidFill>
                  <a:schemeClr val="accent1"/>
                </a:solidFill>
              </a:rPr>
              <a:t>  </a:t>
            </a:r>
            <a:r>
              <a:rPr lang="en-US" sz="1400" dirty="0">
                <a:solidFill>
                  <a:schemeClr val="accent1"/>
                </a:solidFill>
              </a:rPr>
              <a:t># full dataset is too large</a:t>
            </a:r>
          </a:p>
          <a:p>
            <a:pPr marL="0" indent="0">
              <a:buNone/>
            </a:pPr>
            <a:endParaRPr lang="en-US" sz="1400" dirty="0"/>
          </a:p>
          <a:p>
            <a:pPr marL="0" indent="0">
              <a:buNone/>
            </a:pPr>
            <a:r>
              <a:rPr lang="en-US" sz="1400" dirty="0" err="1"/>
              <a:t>fviz_nbclust</a:t>
            </a:r>
            <a:r>
              <a:rPr lang="en-US" sz="1400" dirty="0"/>
              <a:t>(</a:t>
            </a:r>
            <a:r>
              <a:rPr lang="en-US" sz="1400" dirty="0" err="1"/>
              <a:t>reduced.df</a:t>
            </a:r>
            <a:r>
              <a:rPr lang="en-US" sz="1400" dirty="0"/>
              <a:t>, </a:t>
            </a:r>
            <a:r>
              <a:rPr lang="en-US" sz="1400" dirty="0" err="1"/>
              <a:t>kmeans</a:t>
            </a:r>
            <a:r>
              <a:rPr lang="en-US" sz="1400" dirty="0"/>
              <a:t>, method = "</a:t>
            </a:r>
            <a:r>
              <a:rPr lang="en-US" sz="1400" dirty="0" err="1"/>
              <a:t>wss</a:t>
            </a:r>
            <a:r>
              <a:rPr lang="en-US" sz="1400" dirty="0"/>
              <a:t>")</a:t>
            </a:r>
          </a:p>
          <a:p>
            <a:pPr marL="0" indent="0">
              <a:buNone/>
            </a:pPr>
            <a:r>
              <a:rPr lang="en-US" sz="1400" dirty="0" err="1"/>
              <a:t>fviz_nbclust</a:t>
            </a:r>
            <a:r>
              <a:rPr lang="en-US" sz="1400" dirty="0"/>
              <a:t>(</a:t>
            </a:r>
            <a:r>
              <a:rPr lang="en-US" sz="1400" dirty="0" err="1"/>
              <a:t>reduced.df</a:t>
            </a:r>
            <a:r>
              <a:rPr lang="en-US" sz="1400" dirty="0"/>
              <a:t>, </a:t>
            </a:r>
            <a:r>
              <a:rPr lang="en-US" sz="1400" dirty="0" err="1"/>
              <a:t>kmeans</a:t>
            </a:r>
            <a:r>
              <a:rPr lang="en-US" sz="1400" dirty="0"/>
              <a:t>, method = "gap")</a:t>
            </a:r>
          </a:p>
          <a:p>
            <a:pPr marL="0" indent="0">
              <a:buNone/>
            </a:pPr>
            <a:r>
              <a:rPr lang="en-US" sz="1400" dirty="0" err="1"/>
              <a:t>fviz_nbclust</a:t>
            </a:r>
            <a:r>
              <a:rPr lang="en-US" sz="1400" dirty="0"/>
              <a:t>(</a:t>
            </a:r>
            <a:r>
              <a:rPr lang="en-US" sz="1400" dirty="0" err="1"/>
              <a:t>reduced.df</a:t>
            </a:r>
            <a:r>
              <a:rPr lang="en-US" sz="1400" dirty="0"/>
              <a:t>, </a:t>
            </a:r>
            <a:r>
              <a:rPr lang="en-US" sz="1400" dirty="0" err="1"/>
              <a:t>kmeans</a:t>
            </a:r>
            <a:r>
              <a:rPr lang="en-US" sz="1400" dirty="0"/>
              <a:t>, method = "silhouette")</a:t>
            </a:r>
          </a:p>
        </p:txBody>
      </p:sp>
    </p:spTree>
    <p:extLst>
      <p:ext uri="{BB962C8B-B14F-4D97-AF65-F5344CB8AC3E}">
        <p14:creationId xmlns:p14="http://schemas.microsoft.com/office/powerpoint/2010/main" val="3557567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WSS</a:t>
            </a:r>
            <a:endParaRPr lang="en-US" dirty="0"/>
          </a:p>
        </p:txBody>
      </p:sp>
      <p:pic>
        <p:nvPicPr>
          <p:cNvPr id="5" name="Picture 4"/>
          <p:cNvPicPr>
            <a:picLocks noChangeAspect="1"/>
          </p:cNvPicPr>
          <p:nvPr/>
        </p:nvPicPr>
        <p:blipFill>
          <a:blip r:embed="rId2"/>
          <a:stretch>
            <a:fillRect/>
          </a:stretch>
        </p:blipFill>
        <p:spPr>
          <a:xfrm>
            <a:off x="884763" y="1856509"/>
            <a:ext cx="7633092" cy="4740689"/>
          </a:xfrm>
          <a:prstGeom prst="rect">
            <a:avLst/>
          </a:prstGeom>
        </p:spPr>
      </p:pic>
    </p:spTree>
    <p:extLst>
      <p:ext uri="{BB962C8B-B14F-4D97-AF65-F5344CB8AC3E}">
        <p14:creationId xmlns:p14="http://schemas.microsoft.com/office/powerpoint/2010/main" val="2044217277"/>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ecture 2" id="{7CA52C3F-E6C0-42E0-AF39-95A80143471C}" vid="{104911DD-3021-4CF6-89CA-1B04BD7A8D4E}"/>
    </a:ext>
  </a:extLst>
</a:theme>
</file>

<file path=docProps/app.xml><?xml version="1.0" encoding="utf-8"?>
<Properties xmlns="http://schemas.openxmlformats.org/officeDocument/2006/extended-properties" xmlns:vt="http://schemas.openxmlformats.org/officeDocument/2006/docPropsVTypes">
  <Template>Lecture 2</Template>
  <TotalTime>41</TotalTime>
  <Words>955</Words>
  <Application>Microsoft Office PowerPoint</Application>
  <PresentationFormat>On-screen Show (4:3)</PresentationFormat>
  <Paragraphs>172</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MS PGothic</vt:lpstr>
      <vt:lpstr>Arial</vt:lpstr>
      <vt:lpstr>Arial Black</vt:lpstr>
      <vt:lpstr>Calibri</vt:lpstr>
      <vt:lpstr>Courier New</vt:lpstr>
      <vt:lpstr>NCStateU-horizontal-left-logo</vt:lpstr>
      <vt:lpstr>Lecture 3: K-Means Clustering (because hierarchical clustering is slow)</vt:lpstr>
      <vt:lpstr>K-Means</vt:lpstr>
      <vt:lpstr>PowerPoint Presentation</vt:lpstr>
      <vt:lpstr>PowerPoint Presentation</vt:lpstr>
      <vt:lpstr>Our Data</vt:lpstr>
      <vt:lpstr>PowerPoint Presentation</vt:lpstr>
      <vt:lpstr>PowerPoint Presentation</vt:lpstr>
      <vt:lpstr>First Find the “optimal” cluster size</vt:lpstr>
      <vt:lpstr>WSS</vt:lpstr>
      <vt:lpstr>PowerPoint Presentation</vt:lpstr>
      <vt:lpstr>Silhouette</vt:lpstr>
      <vt:lpstr>K-Means in R</vt:lpstr>
      <vt:lpstr>I have clusters, what do I do with them.</vt:lpstr>
      <vt:lpstr>What would you say about these centroids? </vt:lpstr>
      <vt:lpstr>“I love this place” </vt:lpstr>
      <vt:lpstr>The “MEH” group</vt:lpstr>
      <vt:lpstr>“I  gotta get outa here”</vt:lpstr>
      <vt:lpstr>What can we say about these groups?</vt:lpstr>
      <vt:lpstr>Probability of Falling in each cluster</vt:lpstr>
      <vt:lpstr>With regard to wages</vt:lpstr>
      <vt:lpstr>PowerPoint Presentation</vt:lpstr>
      <vt:lpstr>What about Race?</vt:lpstr>
      <vt:lpstr>Education?</vt:lpstr>
      <vt:lpstr>???</vt:lpstr>
    </vt:vector>
  </TitlesOfParts>
  <Company>NC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3: K-Means Clustering (because hierarchical clustering is slow)</dc:title>
  <dc:creator>Matt Wheeler</dc:creator>
  <cp:lastModifiedBy>Matt Wheeler</cp:lastModifiedBy>
  <cp:revision>5</cp:revision>
  <dcterms:created xsi:type="dcterms:W3CDTF">2018-11-05T12:33:12Z</dcterms:created>
  <dcterms:modified xsi:type="dcterms:W3CDTF">2018-11-05T13:14:51Z</dcterms:modified>
</cp:coreProperties>
</file>